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61"/>
  </p:notesMasterIdLst>
  <p:sldIdLst>
    <p:sldId id="402" r:id="rId2"/>
    <p:sldId id="352" r:id="rId3"/>
    <p:sldId id="499" r:id="rId4"/>
    <p:sldId id="319" r:id="rId5"/>
    <p:sldId id="513" r:id="rId6"/>
    <p:sldId id="511" r:id="rId7"/>
    <p:sldId id="512" r:id="rId8"/>
    <p:sldId id="514" r:id="rId9"/>
    <p:sldId id="515" r:id="rId10"/>
    <p:sldId id="516" r:id="rId11"/>
    <p:sldId id="517" r:id="rId12"/>
    <p:sldId id="324" r:id="rId13"/>
    <p:sldId id="518" r:id="rId14"/>
    <p:sldId id="519" r:id="rId15"/>
    <p:sldId id="520" r:id="rId16"/>
    <p:sldId id="521" r:id="rId17"/>
    <p:sldId id="522" r:id="rId18"/>
    <p:sldId id="333" r:id="rId19"/>
    <p:sldId id="535" r:id="rId20"/>
    <p:sldId id="537" r:id="rId21"/>
    <p:sldId id="538" r:id="rId22"/>
    <p:sldId id="539" r:id="rId23"/>
    <p:sldId id="553" r:id="rId24"/>
    <p:sldId id="354" r:id="rId25"/>
    <p:sldId id="340" r:id="rId26"/>
    <p:sldId id="523" r:id="rId27"/>
    <p:sldId id="524" r:id="rId28"/>
    <p:sldId id="554" r:id="rId29"/>
    <p:sldId id="526" r:id="rId30"/>
    <p:sldId id="552" r:id="rId31"/>
    <p:sldId id="301" r:id="rId32"/>
    <p:sldId id="528" r:id="rId33"/>
    <p:sldId id="529" r:id="rId34"/>
    <p:sldId id="530" r:id="rId35"/>
    <p:sldId id="532" r:id="rId36"/>
    <p:sldId id="531" r:id="rId37"/>
    <p:sldId id="533" r:id="rId38"/>
    <p:sldId id="536" r:id="rId39"/>
    <p:sldId id="527" r:id="rId40"/>
    <p:sldId id="541" r:id="rId41"/>
    <p:sldId id="542" r:id="rId42"/>
    <p:sldId id="544" r:id="rId43"/>
    <p:sldId id="543" r:id="rId44"/>
    <p:sldId id="545" r:id="rId45"/>
    <p:sldId id="546" r:id="rId46"/>
    <p:sldId id="540" r:id="rId47"/>
    <p:sldId id="346" r:id="rId48"/>
    <p:sldId id="534" r:id="rId49"/>
    <p:sldId id="547" r:id="rId50"/>
    <p:sldId id="548" r:id="rId51"/>
    <p:sldId id="551" r:id="rId52"/>
    <p:sldId id="549" r:id="rId53"/>
    <p:sldId id="550" r:id="rId54"/>
    <p:sldId id="312" r:id="rId55"/>
    <p:sldId id="332" r:id="rId56"/>
    <p:sldId id="407" r:id="rId57"/>
    <p:sldId id="353" r:id="rId58"/>
    <p:sldId id="510" r:id="rId59"/>
    <p:sldId id="555"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leitung" id="{89D6D21E-D385-453F-94E6-CDE967A9F97F}">
          <p14:sldIdLst>
            <p14:sldId id="402"/>
            <p14:sldId id="352"/>
          </p14:sldIdLst>
        </p14:section>
        <p14:section name="Rückblick und Anmerkungen" id="{C479DA4E-3500-4EA9-9324-054C65AF34EF}">
          <p14:sldIdLst>
            <p14:sldId id="499"/>
          </p14:sldIdLst>
        </p14:section>
        <p14:section name="Elektromobilität - Auf Null" id="{F0D9B8D4-6C1F-48E8-892C-F8EA4C856846}">
          <p14:sldIdLst>
            <p14:sldId id="319"/>
            <p14:sldId id="513"/>
            <p14:sldId id="511"/>
            <p14:sldId id="512"/>
            <p14:sldId id="514"/>
            <p14:sldId id="515"/>
            <p14:sldId id="516"/>
            <p14:sldId id="517"/>
          </p14:sldIdLst>
        </p14:section>
        <p14:section name="Tödlichstes Tier" id="{65166838-EA62-4483-9699-20D33B35B871}">
          <p14:sldIdLst>
            <p14:sldId id="324"/>
            <p14:sldId id="518"/>
            <p14:sldId id="519"/>
            <p14:sldId id="520"/>
            <p14:sldId id="521"/>
            <p14:sldId id="522"/>
          </p14:sldIdLst>
        </p14:section>
        <p14:section name="Schockanrufe" id="{D08B7B89-89E3-475C-A457-69BCE9EB59C7}">
          <p14:sldIdLst>
            <p14:sldId id="333"/>
            <p14:sldId id="535"/>
            <p14:sldId id="537"/>
            <p14:sldId id="538"/>
            <p14:sldId id="539"/>
            <p14:sldId id="553"/>
          </p14:sldIdLst>
        </p14:section>
        <p14:section name="PAUSE" id="{1B681C45-8921-4876-91DD-37FE20D1202C}">
          <p14:sldIdLst>
            <p14:sldId id="354"/>
          </p14:sldIdLst>
        </p14:section>
        <p14:section name="Aktien" id="{B3105E7C-E33C-4A51-8531-36FE8316BC05}">
          <p14:sldIdLst>
            <p14:sldId id="340"/>
            <p14:sldId id="523"/>
            <p14:sldId id="524"/>
            <p14:sldId id="554"/>
            <p14:sldId id="526"/>
            <p14:sldId id="552"/>
          </p14:sldIdLst>
        </p14:section>
        <p14:section name="Inhaltsstoffe" id="{A7D2CF45-99B5-4606-91E8-F46B6BAC61CB}">
          <p14:sldIdLst>
            <p14:sldId id="301"/>
            <p14:sldId id="528"/>
            <p14:sldId id="529"/>
            <p14:sldId id="530"/>
            <p14:sldId id="532"/>
            <p14:sldId id="531"/>
            <p14:sldId id="533"/>
          </p14:sldIdLst>
        </p14:section>
        <p14:section name="Längster Segelflug" id="{97136F9D-CA91-46B2-9941-74DD96499BD2}">
          <p14:sldIdLst>
            <p14:sldId id="536"/>
            <p14:sldId id="527"/>
            <p14:sldId id="541"/>
            <p14:sldId id="542"/>
            <p14:sldId id="544"/>
            <p14:sldId id="543"/>
            <p14:sldId id="545"/>
            <p14:sldId id="546"/>
            <p14:sldId id="540"/>
          </p14:sldIdLst>
        </p14:section>
        <p14:section name="Kurznachrichten" id="{30F54FD5-3C0E-4E3B-A9E8-EC51F037ADED}">
          <p14:sldIdLst>
            <p14:sldId id="346"/>
            <p14:sldId id="534"/>
            <p14:sldId id="547"/>
            <p14:sldId id="548"/>
            <p14:sldId id="551"/>
            <p14:sldId id="549"/>
            <p14:sldId id="550"/>
          </p14:sldIdLst>
        </p14:section>
        <p14:section name="Quellen" id="{D41EE365-16F0-4F78-A09E-FC1F53C07E53}">
          <p14:sldIdLst>
            <p14:sldId id="312"/>
            <p14:sldId id="332"/>
          </p14:sldIdLst>
        </p14:section>
        <p14:section name="Hausmeisterliches" id="{304CD7B7-5C7A-491C-AB81-2C81378AD7E7}">
          <p14:sldIdLst>
            <p14:sldId id="407"/>
            <p14:sldId id="353"/>
            <p14:sldId id="510"/>
            <p14:sldId id="5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0000"/>
    <a:srgbClr val="33CC33"/>
    <a:srgbClr val="F8F8F8"/>
    <a:srgbClr val="92D050"/>
    <a:srgbClr val="FF3300"/>
    <a:srgbClr val="FFFF00"/>
    <a:srgbClr val="64B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89539" autoAdjust="0"/>
  </p:normalViewPr>
  <p:slideViewPr>
    <p:cSldViewPr snapToGrid="0">
      <p:cViewPr varScale="1">
        <p:scale>
          <a:sx n="116" d="100"/>
          <a:sy n="116" d="100"/>
        </p:scale>
        <p:origin x="106" y="11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51C31-A0E0-41BB-A952-CED504C0FD2A}" type="datetimeFigureOut">
              <a:rPr lang="de-CH" smtClean="0"/>
              <a:t>27.09.2025</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DE8BD-C77B-44CD-AD6A-748213750AF2}" type="slidenum">
              <a:rPr lang="de-CH" smtClean="0"/>
              <a:t>‹#›</a:t>
            </a:fld>
            <a:endParaRPr lang="de-CH"/>
          </a:p>
        </p:txBody>
      </p:sp>
    </p:spTree>
    <p:extLst>
      <p:ext uri="{BB962C8B-B14F-4D97-AF65-F5344CB8AC3E}">
        <p14:creationId xmlns:p14="http://schemas.microsoft.com/office/powerpoint/2010/main" val="137993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28FDE8BD-C77B-44CD-AD6A-748213750AF2}" type="slidenum">
              <a:rPr lang="de-CH" smtClean="0"/>
              <a:t>18</a:t>
            </a:fld>
            <a:endParaRPr lang="de-CH"/>
          </a:p>
        </p:txBody>
      </p:sp>
    </p:spTree>
    <p:extLst>
      <p:ext uri="{BB962C8B-B14F-4D97-AF65-F5344CB8AC3E}">
        <p14:creationId xmlns:p14="http://schemas.microsoft.com/office/powerpoint/2010/main" val="328625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28FDE8BD-C77B-44CD-AD6A-748213750AF2}" type="slidenum">
              <a:rPr lang="de-CH" smtClean="0"/>
              <a:t>25</a:t>
            </a:fld>
            <a:endParaRPr lang="de-CH"/>
          </a:p>
        </p:txBody>
      </p:sp>
    </p:spTree>
    <p:extLst>
      <p:ext uri="{BB962C8B-B14F-4D97-AF65-F5344CB8AC3E}">
        <p14:creationId xmlns:p14="http://schemas.microsoft.com/office/powerpoint/2010/main" val="153458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28FDE8BD-C77B-44CD-AD6A-748213750AF2}" type="slidenum">
              <a:rPr lang="de-CH" smtClean="0"/>
              <a:t>31</a:t>
            </a:fld>
            <a:endParaRPr lang="de-CH"/>
          </a:p>
        </p:txBody>
      </p:sp>
    </p:spTree>
    <p:extLst>
      <p:ext uri="{BB962C8B-B14F-4D97-AF65-F5344CB8AC3E}">
        <p14:creationId xmlns:p14="http://schemas.microsoft.com/office/powerpoint/2010/main" val="145095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72B2-296B-2E0E-D5C9-6B2738E42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D4FC5-052D-5630-AD95-2636C7AB0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67C94-9791-01E7-BC83-64D40C8185C1}"/>
              </a:ext>
            </a:extLst>
          </p:cNvPr>
          <p:cNvSpPr>
            <a:spLocks noGrp="1"/>
          </p:cNvSpPr>
          <p:nvPr>
            <p:ph type="body" idx="1"/>
          </p:nvPr>
        </p:nvSpPr>
        <p:spPr/>
        <p:txBody>
          <a:bodyPr/>
          <a:lstStyle/>
          <a:p>
            <a:endParaRPr lang="de-CH" dirty="0"/>
          </a:p>
        </p:txBody>
      </p:sp>
      <p:sp>
        <p:nvSpPr>
          <p:cNvPr id="4" name="Slide Number Placeholder 3">
            <a:extLst>
              <a:ext uri="{FF2B5EF4-FFF2-40B4-BE49-F238E27FC236}">
                <a16:creationId xmlns:a16="http://schemas.microsoft.com/office/drawing/2014/main" id="{E04D91D3-4F97-BB39-126C-3251535CF36F}"/>
              </a:ext>
            </a:extLst>
          </p:cNvPr>
          <p:cNvSpPr>
            <a:spLocks noGrp="1"/>
          </p:cNvSpPr>
          <p:nvPr>
            <p:ph type="sldNum" sz="quarter" idx="5"/>
          </p:nvPr>
        </p:nvSpPr>
        <p:spPr/>
        <p:txBody>
          <a:bodyPr/>
          <a:lstStyle/>
          <a:p>
            <a:fld id="{28FDE8BD-C77B-44CD-AD6A-748213750AF2}" type="slidenum">
              <a:rPr lang="de-CH" smtClean="0"/>
              <a:t>38</a:t>
            </a:fld>
            <a:endParaRPr lang="de-CH"/>
          </a:p>
        </p:txBody>
      </p:sp>
    </p:spTree>
    <p:extLst>
      <p:ext uri="{BB962C8B-B14F-4D97-AF65-F5344CB8AC3E}">
        <p14:creationId xmlns:p14="http://schemas.microsoft.com/office/powerpoint/2010/main" val="21166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28FDE8BD-C77B-44CD-AD6A-748213750AF2}" type="slidenum">
              <a:rPr lang="de-CH" smtClean="0"/>
              <a:t>47</a:t>
            </a:fld>
            <a:endParaRPr lang="de-CH"/>
          </a:p>
        </p:txBody>
      </p:sp>
    </p:spTree>
    <p:extLst>
      <p:ext uri="{BB962C8B-B14F-4D97-AF65-F5344CB8AC3E}">
        <p14:creationId xmlns:p14="http://schemas.microsoft.com/office/powerpoint/2010/main" val="261944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6950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de-CH" noProof="0"/>
              <a:t>Click </a:t>
            </a:r>
            <a:r>
              <a:rPr lang="de-CH" noProof="0" dirty="0" err="1"/>
              <a:t>to</a:t>
            </a:r>
            <a:r>
              <a:rPr lang="de-CH" noProof="0" dirty="0"/>
              <a:t> </a:t>
            </a:r>
            <a:r>
              <a:rPr lang="de-CH" noProof="0" dirty="0" err="1"/>
              <a:t>edit</a:t>
            </a:r>
            <a:r>
              <a:rPr lang="de-CH" noProof="0" dirty="0"/>
              <a:t> Master title style</a:t>
            </a:r>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noProof="0"/>
              <a:t>Click </a:t>
            </a:r>
            <a:r>
              <a:rPr lang="de-CH" noProof="0" dirty="0" err="1"/>
              <a:t>to</a:t>
            </a:r>
            <a:r>
              <a:rPr lang="de-CH" noProof="0" dirty="0"/>
              <a:t> </a:t>
            </a:r>
            <a:r>
              <a:rPr lang="de-CH" noProof="0" dirty="0" err="1"/>
              <a:t>edit</a:t>
            </a:r>
            <a:r>
              <a:rPr lang="de-CH" noProof="0" dirty="0"/>
              <a:t> Master </a:t>
            </a:r>
            <a:r>
              <a:rPr lang="de-CH" noProof="0" dirty="0" err="1"/>
              <a:t>text</a:t>
            </a:r>
            <a:r>
              <a:rPr lang="de-CH" noProof="0" dirty="0"/>
              <a:t> </a:t>
            </a:r>
            <a:r>
              <a:rPr lang="de-CH" noProof="0" dirty="0" err="1"/>
              <a:t>styles</a:t>
            </a:r>
            <a:endParaRPr lang="de-CH" noProof="0" dirty="0"/>
          </a:p>
          <a:p>
            <a:pPr lvl="1"/>
            <a:r>
              <a:rPr lang="de-CH" noProof="0" dirty="0"/>
              <a:t>Second </a:t>
            </a:r>
            <a:r>
              <a:rPr lang="de-CH" noProof="0" dirty="0" err="1"/>
              <a:t>level</a:t>
            </a:r>
            <a:endParaRPr lang="de-CH" noProof="0" dirty="0"/>
          </a:p>
          <a:p>
            <a:pPr lvl="2"/>
            <a:r>
              <a:rPr lang="de-CH" noProof="0" dirty="0"/>
              <a:t>Third </a:t>
            </a:r>
            <a:r>
              <a:rPr lang="de-CH" noProof="0" dirty="0" err="1"/>
              <a:t>level</a:t>
            </a:r>
            <a:endParaRPr lang="de-CH" noProof="0" dirty="0"/>
          </a:p>
          <a:p>
            <a:pPr lvl="3"/>
            <a:r>
              <a:rPr lang="de-CH" noProof="0" dirty="0" err="1"/>
              <a:t>Fourth</a:t>
            </a:r>
            <a:r>
              <a:rPr lang="de-CH" noProof="0" dirty="0"/>
              <a:t> </a:t>
            </a:r>
            <a:r>
              <a:rPr lang="de-CH" noProof="0" dirty="0" err="1"/>
              <a:t>level</a:t>
            </a:r>
            <a:endParaRPr lang="de-CH" noProof="0" dirty="0"/>
          </a:p>
          <a:p>
            <a:pPr lvl="4"/>
            <a:r>
              <a:rPr lang="de-CH" noProof="0" dirty="0" err="1"/>
              <a:t>Fifth</a:t>
            </a:r>
            <a:r>
              <a:rPr lang="de-CH" noProof="0" dirty="0"/>
              <a:t> </a:t>
            </a:r>
            <a:r>
              <a:rPr lang="de-CH" noProof="0" dirty="0" err="1"/>
              <a:t>level</a:t>
            </a:r>
            <a:endParaRPr lang="de-CH" noProof="0" dirty="0"/>
          </a:p>
        </p:txBody>
      </p:sp>
      <p:sp>
        <p:nvSpPr>
          <p:cNvPr id="9" name="Slide Number Placeholder 8">
            <a:extLst>
              <a:ext uri="{FF2B5EF4-FFF2-40B4-BE49-F238E27FC236}">
                <a16:creationId xmlns:a16="http://schemas.microsoft.com/office/drawing/2014/main" id="{D85B159A-FA13-9DE0-39D3-E56BCC1D41C6}"/>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74040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0EDCEDA8-9746-60E2-22D5-CC2F7996F9AB}"/>
              </a:ext>
            </a:extLst>
          </p:cNvPr>
          <p:cNvSpPr>
            <a:spLocks noGrp="1"/>
          </p:cNvSpPr>
          <p:nvPr>
            <p:ph type="dt" sz="half" idx="10"/>
          </p:nvPr>
        </p:nvSpPr>
        <p:spPr>
          <a:xfrm rot="5400000">
            <a:off x="10469432" y="4804672"/>
            <a:ext cx="2653508" cy="365125"/>
          </a:xfrm>
          <a:prstGeom prst="rect">
            <a:avLst/>
          </a:prstGeom>
        </p:spPr>
        <p:txBody>
          <a:bodyPr/>
          <a:lstStyle/>
          <a:p>
            <a:fld id="{D6D27117-960A-4425-9034-E4701464B4F3}" type="datetime1">
              <a:rPr lang="en-US" smtClean="0"/>
              <a:t>9/27/2025</a:t>
            </a:fld>
            <a:endParaRPr lang="en-US"/>
          </a:p>
        </p:txBody>
      </p:sp>
      <p:sp>
        <p:nvSpPr>
          <p:cNvPr id="9" name="Footer Placeholder 8">
            <a:extLst>
              <a:ext uri="{FF2B5EF4-FFF2-40B4-BE49-F238E27FC236}">
                <a16:creationId xmlns:a16="http://schemas.microsoft.com/office/drawing/2014/main" id="{20C1468B-0B78-6F06-9898-52A5D5A5182B}"/>
              </a:ext>
            </a:extLst>
          </p:cNvPr>
          <p:cNvSpPr>
            <a:spLocks noGrp="1"/>
          </p:cNvSpPr>
          <p:nvPr>
            <p:ph type="ftr" sz="quarter" idx="11"/>
          </p:nvPr>
        </p:nvSpPr>
        <p:spPr>
          <a:xfrm>
            <a:off x="8627802" y="6390008"/>
            <a:ext cx="2885686" cy="365125"/>
          </a:xfrm>
          <a:prstGeom prst="rect">
            <a:avLst/>
          </a:prstGeom>
        </p:spPr>
        <p:txBody>
          <a:bodyPr/>
          <a:lstStyle/>
          <a:p>
            <a:r>
              <a:rPr lang="en-US"/>
              <a:t>KoMi Event – Künstliche Intelligenz</a:t>
            </a:r>
            <a:endParaRPr lang="en-US" dirty="0"/>
          </a:p>
        </p:txBody>
      </p:sp>
      <p:sp>
        <p:nvSpPr>
          <p:cNvPr id="11" name="Slide Number Placeholder 10">
            <a:extLst>
              <a:ext uri="{FF2B5EF4-FFF2-40B4-BE49-F238E27FC236}">
                <a16:creationId xmlns:a16="http://schemas.microsoft.com/office/drawing/2014/main" id="{16BF6AA8-D431-58D7-6FFA-B45F219F1B61}"/>
              </a:ext>
            </a:extLst>
          </p:cNvPr>
          <p:cNvSpPr>
            <a:spLocks noGrp="1"/>
          </p:cNvSpPr>
          <p:nvPr>
            <p:ph type="sldNum" sz="quarter" idx="12"/>
          </p:nvPr>
        </p:nvSpPr>
        <p:spPr/>
        <p:txBody>
          <a:bodyPr/>
          <a:lstStyle/>
          <a:p>
            <a:fld id="{5A33CB2A-1702-4C1D-9CC4-8D472D39F19E}" type="slidenum">
              <a:rPr lang="en-US" smtClean="0"/>
              <a:t>‹#›</a:t>
            </a:fld>
            <a:endParaRPr lang="en-US"/>
          </a:p>
        </p:txBody>
      </p:sp>
      <p:sp>
        <p:nvSpPr>
          <p:cNvPr id="12" name="Freeform: Shape 11">
            <a:extLst>
              <a:ext uri="{FF2B5EF4-FFF2-40B4-BE49-F238E27FC236}">
                <a16:creationId xmlns:a16="http://schemas.microsoft.com/office/drawing/2014/main" id="{28FD5A35-F08B-B931-1328-643245FAE3D6}"/>
              </a:ext>
              <a:ext uri="{C183D7F6-B498-43B3-948B-1728B52AA6E4}">
                <adec:decorative xmlns:adec="http://schemas.microsoft.com/office/drawing/2017/decorative" val="1"/>
              </a:ext>
            </a:extLst>
          </p:cNvPr>
          <p:cNvSpPr/>
          <p:nvPr userDrawn="1"/>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191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528761" y="369737"/>
            <a:ext cx="11143753" cy="53671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528762" y="1089329"/>
            <a:ext cx="5347519" cy="5224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4" y="1089329"/>
            <a:ext cx="5322719" cy="5224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A03565A-AFD4-AF78-18C3-7355F2DF8E5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0635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15A1BF-7BB3-F2E7-B6A6-AC8DA7192FD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78587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85353"/>
            <a:ext cx="5980112" cy="5228636"/>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520810" y="1085353"/>
            <a:ext cx="4251215" cy="522863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itle 10">
            <a:extLst>
              <a:ext uri="{FF2B5EF4-FFF2-40B4-BE49-F238E27FC236}">
                <a16:creationId xmlns:a16="http://schemas.microsoft.com/office/drawing/2014/main" id="{10F67DA6-2A73-D253-E6D4-0F844DE15967}"/>
              </a:ext>
            </a:extLst>
          </p:cNvPr>
          <p:cNvSpPr>
            <a:spLocks noGrp="1"/>
          </p:cNvSpPr>
          <p:nvPr>
            <p:ph type="title"/>
          </p:nvPr>
        </p:nvSpPr>
        <p:spPr/>
        <p:txBody>
          <a:bodyPr/>
          <a:lstStyle/>
          <a:p>
            <a:r>
              <a:rPr lang="en-US"/>
              <a:t>Click to edit Master title style</a:t>
            </a:r>
            <a:endParaRPr lang="de-CH"/>
          </a:p>
        </p:txBody>
      </p:sp>
      <p:sp>
        <p:nvSpPr>
          <p:cNvPr id="20" name="Slide Number Placeholder 19">
            <a:extLst>
              <a:ext uri="{FF2B5EF4-FFF2-40B4-BE49-F238E27FC236}">
                <a16:creationId xmlns:a16="http://schemas.microsoft.com/office/drawing/2014/main" id="{DFD119BC-E653-87F5-D8FB-05114C8568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7304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520810" y="369737"/>
            <a:ext cx="11163632" cy="540687"/>
          </a:xfrm>
          <a:prstGeom prst="rect">
            <a:avLst/>
          </a:prstGeom>
        </p:spPr>
        <p:txBody>
          <a:bodyPr vert="horz" lIns="91440" tIns="45720" rIns="91440" bIns="45720" rtlCol="0" anchor="t">
            <a:noAutofit/>
          </a:bodyPr>
          <a:lstStyle/>
          <a:p>
            <a:r>
              <a:rPr lang="de-CH" noProof="0" dirty="0"/>
              <a:t>Click </a:t>
            </a:r>
            <a:r>
              <a:rPr lang="de-CH" noProof="0" dirty="0" err="1"/>
              <a:t>to</a:t>
            </a:r>
            <a:r>
              <a:rPr lang="de-CH" noProof="0" dirty="0"/>
              <a:t> </a:t>
            </a:r>
            <a:r>
              <a:rPr lang="de-CH" noProof="0" dirty="0" err="1"/>
              <a:t>edit</a:t>
            </a:r>
            <a:r>
              <a:rPr lang="de-CH" noProof="0" dirty="0"/>
              <a:t> Master title style</a:t>
            </a:r>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516098" y="1093305"/>
            <a:ext cx="11159803" cy="5220684"/>
          </a:xfrm>
          <a:prstGeom prst="rect">
            <a:avLst/>
          </a:prstGeom>
        </p:spPr>
        <p:txBody>
          <a:bodyPr vert="horz" lIns="91440" tIns="45720" rIns="91440" bIns="45720" rtlCol="0">
            <a:noAutofit/>
          </a:bodyPr>
          <a:lstStyle/>
          <a:p>
            <a:pPr lvl="0"/>
            <a:r>
              <a:rPr lang="de-CH" noProof="0" dirty="0"/>
              <a:t>Click </a:t>
            </a:r>
            <a:r>
              <a:rPr lang="de-CH" noProof="0" dirty="0" err="1"/>
              <a:t>to</a:t>
            </a:r>
            <a:r>
              <a:rPr lang="de-CH" noProof="0" dirty="0"/>
              <a:t> </a:t>
            </a:r>
            <a:r>
              <a:rPr lang="de-CH" noProof="0" dirty="0" err="1"/>
              <a:t>edit</a:t>
            </a:r>
            <a:r>
              <a:rPr lang="de-CH" noProof="0" dirty="0"/>
              <a:t> Master </a:t>
            </a:r>
            <a:r>
              <a:rPr lang="de-CH" noProof="0" dirty="0" err="1"/>
              <a:t>text</a:t>
            </a:r>
            <a:r>
              <a:rPr lang="de-CH" noProof="0" dirty="0"/>
              <a:t> </a:t>
            </a:r>
            <a:r>
              <a:rPr lang="de-CH" noProof="0" dirty="0" err="1"/>
              <a:t>styles</a:t>
            </a:r>
            <a:endParaRPr lang="de-CH" noProof="0" dirty="0"/>
          </a:p>
          <a:p>
            <a:pPr lvl="1"/>
            <a:r>
              <a:rPr lang="de-CH" noProof="0" dirty="0"/>
              <a:t>Second </a:t>
            </a:r>
            <a:r>
              <a:rPr lang="de-CH" noProof="0" dirty="0" err="1"/>
              <a:t>level</a:t>
            </a:r>
            <a:endParaRPr lang="de-CH" noProof="0" dirty="0"/>
          </a:p>
          <a:p>
            <a:pPr lvl="2"/>
            <a:r>
              <a:rPr lang="de-CH" noProof="0" dirty="0"/>
              <a:t>Third </a:t>
            </a:r>
            <a:r>
              <a:rPr lang="de-CH" noProof="0" dirty="0" err="1"/>
              <a:t>level</a:t>
            </a:r>
            <a:endParaRPr lang="de-CH" noProof="0" dirty="0"/>
          </a:p>
          <a:p>
            <a:pPr lvl="3"/>
            <a:r>
              <a:rPr lang="de-CH" noProof="0" dirty="0" err="1"/>
              <a:t>Fourth</a:t>
            </a:r>
            <a:r>
              <a:rPr lang="de-CH" noProof="0" dirty="0"/>
              <a:t> </a:t>
            </a:r>
            <a:r>
              <a:rPr lang="de-CH" noProof="0" dirty="0" err="1"/>
              <a:t>level</a:t>
            </a:r>
            <a:endParaRPr lang="de-CH" noProof="0" dirty="0"/>
          </a:p>
          <a:p>
            <a:pPr lvl="4"/>
            <a:r>
              <a:rPr lang="de-CH" noProof="0" dirty="0" err="1"/>
              <a:t>Fifth</a:t>
            </a:r>
            <a:r>
              <a:rPr lang="de-CH" noProof="0" dirty="0"/>
              <a:t> </a:t>
            </a:r>
            <a:r>
              <a:rPr lang="de-CH" noProof="0" dirty="0" err="1"/>
              <a:t>level</a:t>
            </a:r>
            <a:endParaRPr lang="de-CH" noProof="0" dirty="0"/>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513488" y="6390008"/>
            <a:ext cx="473207" cy="365125"/>
          </a:xfrm>
          <a:prstGeom prst="rect">
            <a:avLst/>
          </a:prstGeom>
        </p:spPr>
        <p:txBody>
          <a:bodyPr vert="horz" lIns="91440" tIns="45720" rIns="91440" bIns="45720" rtlCol="0" anchor="ctr"/>
          <a:lstStyle>
            <a:lvl1pPr algn="r">
              <a:defRPr sz="1100" b="0">
                <a:solidFill>
                  <a:schemeClr val="tx1"/>
                </a:solidFill>
              </a:defRPr>
            </a:lvl1pPr>
          </a:lstStyle>
          <a:p>
            <a:fld id="{5A33CB2A-1702-4C1D-9CC4-8D472D39F19E}" type="slidenum">
              <a:rPr lang="en-US" smtClean="0"/>
              <a:pPr/>
              <a:t>‹#›</a:t>
            </a:fld>
            <a:endParaRPr lang="en-US" dirty="0"/>
          </a:p>
        </p:txBody>
      </p:sp>
      <p:pic>
        <p:nvPicPr>
          <p:cNvPr id="8" name="Picture 7" descr="A silhouette of a person and person&#10;&#10;Description automatically generated">
            <a:extLst>
              <a:ext uri="{FF2B5EF4-FFF2-40B4-BE49-F238E27FC236}">
                <a16:creationId xmlns:a16="http://schemas.microsoft.com/office/drawing/2014/main" id="{7AFEF34E-105A-33A1-9E8C-194422EE781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135802" y="0"/>
            <a:ext cx="1056198" cy="911206"/>
          </a:xfrm>
          <a:prstGeom prst="rect">
            <a:avLst/>
          </a:prstGeom>
        </p:spPr>
      </p:pic>
      <p:sp>
        <p:nvSpPr>
          <p:cNvPr id="9" name="TextBox 8">
            <a:extLst>
              <a:ext uri="{FF2B5EF4-FFF2-40B4-BE49-F238E27FC236}">
                <a16:creationId xmlns:a16="http://schemas.microsoft.com/office/drawing/2014/main" id="{2376B1B6-6E5B-A459-B03E-9B20CB46E043}"/>
              </a:ext>
            </a:extLst>
          </p:cNvPr>
          <p:cNvSpPr txBox="1"/>
          <p:nvPr userDrawn="1"/>
        </p:nvSpPr>
        <p:spPr>
          <a:xfrm>
            <a:off x="11169916" y="671434"/>
            <a:ext cx="1091966" cy="276999"/>
          </a:xfrm>
          <a:prstGeom prst="rect">
            <a:avLst/>
          </a:prstGeom>
          <a:noFill/>
        </p:spPr>
        <p:txBody>
          <a:bodyPr wrap="none" rtlCol="0">
            <a:spAutoFit/>
          </a:bodyPr>
          <a:lstStyle/>
          <a:p>
            <a:r>
              <a:rPr lang="en-US" sz="1200" b="1" dirty="0" err="1">
                <a:solidFill>
                  <a:srgbClr val="92D050"/>
                </a:solidFill>
              </a:rPr>
              <a:t>KoMi</a:t>
            </a:r>
            <a:r>
              <a:rPr lang="en-US" sz="1200" b="1" dirty="0">
                <a:solidFill>
                  <a:srgbClr val="92D050"/>
                </a:solidFill>
              </a:rPr>
              <a:t> Soirée</a:t>
            </a:r>
            <a:endParaRPr lang="de-CH" sz="1200" b="1" dirty="0">
              <a:solidFill>
                <a:srgbClr val="92D050"/>
              </a:solidFill>
            </a:endParaRPr>
          </a:p>
        </p:txBody>
      </p:sp>
    </p:spTree>
    <p:extLst>
      <p:ext uri="{BB962C8B-B14F-4D97-AF65-F5344CB8AC3E}">
        <p14:creationId xmlns:p14="http://schemas.microsoft.com/office/powerpoint/2010/main" val="20423061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88" r:id="rId5"/>
    <p:sldLayoutId id="2147483689" r:id="rId6"/>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polizei.hamburg/geschockt-abgezockt" TargetMode="Externa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nkeltrickbetrueger.c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4.xml.rels><?xml version="1.0" encoding="UTF-8" standalone="yes"?>
<Relationships xmlns="http://schemas.openxmlformats.org/package/2006/relationships"><Relationship Id="rId8" Type="http://schemas.openxmlformats.org/officeDocument/2006/relationships/hyperlink" Target="https://www.heise.de/ratgeber/Praxistest-mit-sechs-Elektroautos-Akkus-bis-zum-Stillstand-leerfahren-10375914.html?seite=all" TargetMode="External"/><Relationship Id="rId3" Type="http://schemas.openxmlformats.org/officeDocument/2006/relationships/hyperlink" Target="https://www.polizei.hamburg/geschockt-abgezockt" TargetMode="External"/><Relationship Id="rId7" Type="http://schemas.openxmlformats.org/officeDocument/2006/relationships/hyperlink" Target="https://www1.wdr.de/nachrichten/schockanrufe-telefon-betrug-100.html" TargetMode="External"/><Relationship Id="rId12" Type="http://schemas.openxmlformats.org/officeDocument/2006/relationships/hyperlink" Target="https://www.srf.ch/sendungen/kassensturz-espresso/tests/gesundheit/test-anti-mueckenspray-mueckenschutzsprays-schlecht-bis-schaedlich-fuer-die-haut" TargetMode="External"/><Relationship Id="rId2" Type="http://schemas.openxmlformats.org/officeDocument/2006/relationships/hyperlink" Target="https://www.nzz.ch/wirtschaft/karrierekiller-kinder-neue-analyse-des-bundesrats-zeigt-wie-stark-nachwuchs-die-lohnentwicklung-bei-muettern-bremst-ld.1899706" TargetMode="External"/><Relationship Id="rId1" Type="http://schemas.openxmlformats.org/officeDocument/2006/relationships/slideLayout" Target="../slideLayouts/slideLayout6.xml"/><Relationship Id="rId6" Type="http://schemas.openxmlformats.org/officeDocument/2006/relationships/hyperlink" Target="https://www.br.de/nachrichten/deutschland-welt/schockanruf-und-enkeltrick-wie-betrueger-millionen-erbeuten,UPpp4co" TargetMode="External"/><Relationship Id="rId11" Type="http://schemas.openxmlformats.org/officeDocument/2006/relationships/hyperlink" Target="https://tropeninstitut.de/aktuelle-krankheitsmeldungen/07.07.2025-europa-dengue" TargetMode="External"/><Relationship Id="rId5" Type="http://schemas.openxmlformats.org/officeDocument/2006/relationships/hyperlink" Target="https://www.enkeltrickbetrueger.ch/" TargetMode="External"/><Relationship Id="rId10" Type="http://schemas.openxmlformats.org/officeDocument/2006/relationships/hyperlink" Target="https://www.nzz.ch/meinung/tropische-viren-in-muecken-europa-muss-umdenken-ld.1899333" TargetMode="External"/><Relationship Id="rId4" Type="http://schemas.openxmlformats.org/officeDocument/2006/relationships/hyperlink" Target="https://www.br.de/radio/bayern1/schockanruf-100.html" TargetMode="External"/><Relationship Id="rId9" Type="http://schemas.openxmlformats.org/officeDocument/2006/relationships/hyperlink" Target="https://www.youtube.com/watch?v=duR5bnh6iX8"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zz.ch/wirtschaft/geldanlage-in-krisenzeiten-diese-8-tipps-und-regeln-von-erwin-heri-helfen-ld.1904224" TargetMode="External"/><Relationship Id="rId3" Type="http://schemas.openxmlformats.org/officeDocument/2006/relationships/hyperlink" Target="https://www.nzz.ch/wissenschaft/skurrile-forschung-ausgezeichnet-warum-als-zebras-getarnte-kuehe-weniger-insektenstiche-haben-und-alkohol-beim-sprechen-einer-fremdsprache-hilft-ld.1903227" TargetMode="External"/><Relationship Id="rId7" Type="http://schemas.openxmlformats.org/officeDocument/2006/relationships/hyperlink" Target="https://www.nzz.ch/mobilitaet/flugunfaelle-und-ihre-ursachen-ein-airbus-wird-zum-segelflugzeug-ld.1891366" TargetMode="External"/><Relationship Id="rId2" Type="http://schemas.openxmlformats.org/officeDocument/2006/relationships/hyperlink" Target="https://en.wikipedia.org/wiki/William_Phelps_Eno" TargetMode="External"/><Relationship Id="rId1" Type="http://schemas.openxmlformats.org/officeDocument/2006/relationships/slideLayout" Target="../slideLayouts/slideLayout6.xml"/><Relationship Id="rId6" Type="http://schemas.openxmlformats.org/officeDocument/2006/relationships/hyperlink" Target="https://www.woz.ch/2532/diesseits-von-gut-und-boese/skandaloese-praktiken/!MK3X1R4H1K5" TargetMode="External"/><Relationship Id="rId5" Type="http://schemas.openxmlformats.org/officeDocument/2006/relationships/hyperlink" Target="https://www.swr3.de/aktuell/nachrichten/alkohol-fremdsprachen-sprechen-ig-nobelpreis-100.html" TargetMode="External"/><Relationship Id="rId4" Type="http://schemas.openxmlformats.org/officeDocument/2006/relationships/hyperlink" Target="https://www.ardaudiothek.de/episode/urn:ard:episode:0fc6d6e6b18dbdcf/"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5" Type="http://schemas.openxmlformats.org/officeDocument/2006/relationships/image" Target="../media/image85.jpeg"/><Relationship Id="rId4" Type="http://schemas.openxmlformats.org/officeDocument/2006/relationships/image" Target="../media/image84.jpeg"/></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03B7-D567-27CB-A762-43C3F6D77E0F}"/>
              </a:ext>
            </a:extLst>
          </p:cNvPr>
          <p:cNvSpPr>
            <a:spLocks noGrp="1"/>
          </p:cNvSpPr>
          <p:nvPr>
            <p:ph type="title"/>
          </p:nvPr>
        </p:nvSpPr>
        <p:spPr/>
        <p:txBody>
          <a:bodyPr/>
          <a:lstStyle/>
          <a:p>
            <a:r>
              <a:rPr lang="en-US" dirty="0"/>
              <a:t>TODO</a:t>
            </a:r>
            <a:endParaRPr lang="de-CH" dirty="0"/>
          </a:p>
        </p:txBody>
      </p:sp>
      <p:sp>
        <p:nvSpPr>
          <p:cNvPr id="3" name="Content Placeholder 2">
            <a:extLst>
              <a:ext uri="{FF2B5EF4-FFF2-40B4-BE49-F238E27FC236}">
                <a16:creationId xmlns:a16="http://schemas.microsoft.com/office/drawing/2014/main" id="{DFBD7437-65A7-03ED-157B-9E61041CE7E4}"/>
              </a:ext>
            </a:extLst>
          </p:cNvPr>
          <p:cNvSpPr>
            <a:spLocks noGrp="1"/>
          </p:cNvSpPr>
          <p:nvPr>
            <p:ph idx="1"/>
          </p:nvPr>
        </p:nvSpPr>
        <p:spPr/>
        <p:txBody>
          <a:bodyPr/>
          <a:lstStyle/>
          <a:p>
            <a:r>
              <a:rPr lang="en-US" dirty="0" err="1"/>
              <a:t>Hausmeisterliches</a:t>
            </a:r>
            <a:endParaRPr lang="en-US" dirty="0"/>
          </a:p>
          <a:p>
            <a:pPr marL="285750" indent="-285750">
              <a:buFontTx/>
              <a:buChar char="-"/>
            </a:pPr>
            <a:r>
              <a:rPr lang="en-US" dirty="0" err="1"/>
              <a:t>Mitbringsel</a:t>
            </a:r>
            <a:r>
              <a:rPr lang="en-US" dirty="0"/>
              <a:t> (</a:t>
            </a:r>
            <a:r>
              <a:rPr lang="en-US" dirty="0" err="1"/>
              <a:t>nur</a:t>
            </a:r>
            <a:r>
              <a:rPr lang="en-US" dirty="0"/>
              <a:t> </a:t>
            </a:r>
            <a:r>
              <a:rPr lang="en-US" dirty="0" err="1"/>
              <a:t>Getränke</a:t>
            </a:r>
            <a:r>
              <a:rPr lang="en-US" dirty="0"/>
              <a:t> - Zettel)</a:t>
            </a:r>
          </a:p>
          <a:p>
            <a:pPr marL="285750" indent="-285750">
              <a:buFontTx/>
              <a:buChar char="-"/>
            </a:pPr>
            <a:r>
              <a:rPr lang="en-US" dirty="0" err="1"/>
              <a:t>Fragen</a:t>
            </a:r>
            <a:r>
              <a:rPr lang="en-US" dirty="0"/>
              <a:t> </a:t>
            </a:r>
            <a:r>
              <a:rPr lang="en-US" dirty="0" err="1"/>
              <a:t>jederzeit</a:t>
            </a:r>
            <a:endParaRPr lang="en-US" dirty="0"/>
          </a:p>
          <a:p>
            <a:pPr marL="285750" indent="-285750">
              <a:buFontTx/>
              <a:buChar char="-"/>
            </a:pPr>
            <a:r>
              <a:rPr lang="en-US" dirty="0" err="1"/>
              <a:t>Vorschlag</a:t>
            </a:r>
            <a:r>
              <a:rPr lang="en-US" dirty="0"/>
              <a:t> </a:t>
            </a:r>
            <a:r>
              <a:rPr lang="en-US" dirty="0" err="1"/>
              <a:t>Diskussion</a:t>
            </a:r>
            <a:r>
              <a:rPr lang="en-US" dirty="0"/>
              <a:t> – </a:t>
            </a:r>
            <a:r>
              <a:rPr lang="en-US" dirty="0" err="1"/>
              <a:t>jederzeit</a:t>
            </a:r>
            <a:r>
              <a:rPr lang="en-US" dirty="0"/>
              <a:t> am Ende des </a:t>
            </a:r>
            <a:r>
              <a:rPr lang="en-US" dirty="0" err="1"/>
              <a:t>Vortrags</a:t>
            </a:r>
            <a:endParaRPr lang="en-US" dirty="0"/>
          </a:p>
          <a:p>
            <a:pPr marL="285750" indent="-285750">
              <a:buFontTx/>
              <a:buChar char="-"/>
            </a:pPr>
            <a:r>
              <a:rPr lang="en-US" dirty="0"/>
              <a:t>Folie: Wie </a:t>
            </a:r>
            <a:r>
              <a:rPr lang="en-US" dirty="0" err="1"/>
              <a:t>danach</a:t>
            </a:r>
            <a:r>
              <a:rPr lang="en-US" dirty="0"/>
              <a:t> </a:t>
            </a:r>
            <a:r>
              <a:rPr lang="en-US" dirty="0" err="1"/>
              <a:t>mit</a:t>
            </a:r>
            <a:r>
              <a:rPr lang="en-US" dirty="0"/>
              <a:t> den </a:t>
            </a:r>
            <a:r>
              <a:rPr lang="en-US" dirty="0" err="1"/>
              <a:t>Stühlen</a:t>
            </a:r>
            <a:r>
              <a:rPr lang="en-US" dirty="0"/>
              <a:t> </a:t>
            </a:r>
            <a:r>
              <a:rPr lang="en-US" dirty="0" err="1"/>
              <a:t>umgehen</a:t>
            </a:r>
            <a:r>
              <a:rPr lang="en-US" dirty="0"/>
              <a:t>?</a:t>
            </a:r>
          </a:p>
          <a:p>
            <a:pPr marL="285750" indent="-285750">
              <a:buFontTx/>
              <a:buChar char="-"/>
            </a:pPr>
            <a:endParaRPr lang="en-US" dirty="0"/>
          </a:p>
          <a:p>
            <a:r>
              <a:rPr lang="en-US" dirty="0" err="1"/>
              <a:t>Vorbereitung</a:t>
            </a:r>
            <a:endParaRPr lang="en-US" dirty="0"/>
          </a:p>
          <a:p>
            <a:pPr marL="285750" indent="-285750">
              <a:buFontTx/>
              <a:buChar char="-"/>
            </a:pPr>
            <a:r>
              <a:rPr lang="en-US" dirty="0"/>
              <a:t>xxx</a:t>
            </a:r>
          </a:p>
        </p:txBody>
      </p:sp>
      <p:sp>
        <p:nvSpPr>
          <p:cNvPr id="4" name="Slide Number Placeholder 3">
            <a:extLst>
              <a:ext uri="{FF2B5EF4-FFF2-40B4-BE49-F238E27FC236}">
                <a16:creationId xmlns:a16="http://schemas.microsoft.com/office/drawing/2014/main" id="{013F2B9A-54FA-0A40-3B38-E64C7D917936}"/>
              </a:ext>
            </a:extLst>
          </p:cNvPr>
          <p:cNvSpPr>
            <a:spLocks noGrp="1"/>
          </p:cNvSpPr>
          <p:nvPr>
            <p:ph type="sldNum" sz="quarter" idx="12"/>
          </p:nvPr>
        </p:nvSpPr>
        <p:spPr/>
        <p:txBody>
          <a:bodyPr/>
          <a:lstStyle/>
          <a:p>
            <a:fld id="{5A33CB2A-1702-4C1D-9CC4-8D472D39F19E}" type="slidenum">
              <a:rPr lang="en-US" smtClean="0"/>
              <a:t>1</a:t>
            </a:fld>
            <a:endParaRPr lang="en-US"/>
          </a:p>
        </p:txBody>
      </p:sp>
    </p:spTree>
    <p:extLst>
      <p:ext uri="{BB962C8B-B14F-4D97-AF65-F5344CB8AC3E}">
        <p14:creationId xmlns:p14="http://schemas.microsoft.com/office/powerpoint/2010/main" val="155505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8D16-64EF-75D8-DDB0-464DBC5C33DF}"/>
              </a:ext>
            </a:extLst>
          </p:cNvPr>
          <p:cNvSpPr>
            <a:spLocks noGrp="1"/>
          </p:cNvSpPr>
          <p:nvPr>
            <p:ph type="title"/>
          </p:nvPr>
        </p:nvSpPr>
        <p:spPr/>
        <p:txBody>
          <a:bodyPr/>
          <a:lstStyle/>
          <a:p>
            <a:r>
              <a:rPr lang="de-CH" dirty="0"/>
              <a:t>Fazit</a:t>
            </a:r>
          </a:p>
        </p:txBody>
      </p:sp>
      <p:sp>
        <p:nvSpPr>
          <p:cNvPr id="3" name="Content Placeholder 2">
            <a:extLst>
              <a:ext uri="{FF2B5EF4-FFF2-40B4-BE49-F238E27FC236}">
                <a16:creationId xmlns:a16="http://schemas.microsoft.com/office/drawing/2014/main" id="{8E81EB11-E59B-933B-10BC-33D61A368DA5}"/>
              </a:ext>
            </a:extLst>
          </p:cNvPr>
          <p:cNvSpPr>
            <a:spLocks noGrp="1"/>
          </p:cNvSpPr>
          <p:nvPr>
            <p:ph idx="1"/>
          </p:nvPr>
        </p:nvSpPr>
        <p:spPr/>
        <p:txBody>
          <a:bodyPr/>
          <a:lstStyle/>
          <a:p>
            <a:pPr lvl="0"/>
            <a:r>
              <a:rPr lang="de-CH" b="1" dirty="0"/>
              <a:t>Mehrstufige Warnsysteme</a:t>
            </a:r>
            <a:r>
              <a:rPr lang="de-CH" dirty="0"/>
              <a:t> ab etwa 20 % Akkustand (visuell, akustisch, Hinweise im Display). Bis auf die erste «Leistungsreduktion» gibt es keine Eingriffe ins Fahren (Rütteln o.ä.)</a:t>
            </a:r>
          </a:p>
          <a:p>
            <a:pPr lvl="0"/>
            <a:r>
              <a:rPr lang="de-CH" b="1" dirty="0"/>
              <a:t>Leistungsdrosselung beginnt erst unter 10 %</a:t>
            </a:r>
            <a:r>
              <a:rPr lang="de-CH" dirty="0"/>
              <a:t>; anfangs kaum spürbar (Beschleunigung auf 120km/h problemlos), später zunehmend. Es geht langsam von «ich erreichte auch bei ‘0’ immer noch 100km/h» bis zu «beschleunigt wie eine alte Dampflok bergauf» (schwarzer Bereich).</a:t>
            </a:r>
          </a:p>
          <a:p>
            <a:pPr lvl="0"/>
            <a:r>
              <a:rPr lang="de-CH" dirty="0"/>
              <a:t>Bei 0% Restanzeige fahren die Autos </a:t>
            </a:r>
            <a:r>
              <a:rPr lang="de-CH" b="1" dirty="0"/>
              <a:t>noch 12–18 km weiter</a:t>
            </a:r>
            <a:r>
              <a:rPr lang="de-CH" dirty="0"/>
              <a:t>, werden dabei aber langsam schwächer.</a:t>
            </a:r>
          </a:p>
          <a:p>
            <a:pPr lvl="0"/>
            <a:r>
              <a:rPr lang="de-CH" b="1" dirty="0"/>
              <a:t>Kein plötzliches Ausgehen</a:t>
            </a:r>
            <a:r>
              <a:rPr lang="de-CH" dirty="0"/>
              <a:t> wie bei Verbrennern; Geschwindigkeit und Leistung sinken allmählich.</a:t>
            </a:r>
          </a:p>
          <a:p>
            <a:pPr lvl="0"/>
            <a:r>
              <a:rPr lang="de-CH" dirty="0"/>
              <a:t>Schließlich sind nur noch </a:t>
            </a:r>
            <a:r>
              <a:rPr lang="de-CH" b="1" dirty="0"/>
              <a:t>5–20 km/h möglich</a:t>
            </a:r>
            <a:r>
              <a:rPr lang="de-CH" dirty="0"/>
              <a:t>, dann schaltet das Fahrzeug ab.</a:t>
            </a:r>
          </a:p>
          <a:p>
            <a:pPr lvl="0" fontAlgn="ctr"/>
            <a:r>
              <a:rPr lang="de-CH" b="1" dirty="0">
                <a:sym typeface="Wingdings" panose="05000000000000000000" pitchFamily="2" charset="2"/>
              </a:rPr>
              <a:t> </a:t>
            </a:r>
            <a:r>
              <a:rPr lang="de-CH" b="1" dirty="0"/>
              <a:t>Reichweitenangst ist unbegründet</a:t>
            </a:r>
            <a:r>
              <a:rPr lang="de-CH" dirty="0"/>
              <a:t>, weil:</a:t>
            </a:r>
            <a:endParaRPr lang="de-CH" sz="2000" dirty="0"/>
          </a:p>
          <a:p>
            <a:pPr lvl="1" fontAlgn="ctr"/>
            <a:r>
              <a:rPr lang="de-CH" dirty="0"/>
              <a:t>frühzeitige und deutliche Warnungen erfolgen</a:t>
            </a:r>
            <a:endParaRPr lang="de-CH" sz="1800" dirty="0"/>
          </a:p>
          <a:p>
            <a:pPr lvl="1" fontAlgn="ctr">
              <a:lnSpc>
                <a:spcPct val="100000"/>
              </a:lnSpc>
            </a:pPr>
            <a:r>
              <a:rPr lang="de-CH" dirty="0"/>
              <a:t>Leistung und Geschwindigkeit schrittweise reduziert werden</a:t>
            </a:r>
            <a:endParaRPr lang="de-CH" sz="1800" dirty="0"/>
          </a:p>
          <a:p>
            <a:pPr lvl="1" fontAlgn="ctr">
              <a:lnSpc>
                <a:spcPct val="100000"/>
              </a:lnSpc>
            </a:pPr>
            <a:r>
              <a:rPr lang="de-CH" dirty="0"/>
              <a:t>nach 0% Anzeige noch mehrere Kilometer Reserve bleiben</a:t>
            </a:r>
            <a:endParaRPr lang="de-CH" sz="1800" dirty="0"/>
          </a:p>
          <a:p>
            <a:pPr lvl="0" fontAlgn="ctr"/>
            <a:r>
              <a:rPr lang="de-CH" b="1" dirty="0"/>
              <a:t>Wer liegenbleibt, hat Warnungen ignoriert</a:t>
            </a:r>
            <a:r>
              <a:rPr lang="de-CH" dirty="0"/>
              <a:t> oder es bewusst riskiert.</a:t>
            </a:r>
            <a:endParaRPr lang="de-CH" sz="2000" dirty="0"/>
          </a:p>
          <a:p>
            <a:endParaRPr lang="de-CH" dirty="0"/>
          </a:p>
        </p:txBody>
      </p:sp>
      <p:sp>
        <p:nvSpPr>
          <p:cNvPr id="4" name="Slide Number Placeholder 3">
            <a:extLst>
              <a:ext uri="{FF2B5EF4-FFF2-40B4-BE49-F238E27FC236}">
                <a16:creationId xmlns:a16="http://schemas.microsoft.com/office/drawing/2014/main" id="{3863C2E0-BAF8-D633-EF54-7110F2BD81F7}"/>
              </a:ext>
            </a:extLst>
          </p:cNvPr>
          <p:cNvSpPr>
            <a:spLocks noGrp="1"/>
          </p:cNvSpPr>
          <p:nvPr>
            <p:ph type="sldNum" sz="quarter" idx="12"/>
          </p:nvPr>
        </p:nvSpPr>
        <p:spPr/>
        <p:txBody>
          <a:bodyPr/>
          <a:lstStyle/>
          <a:p>
            <a:fld id="{5A33CB2A-1702-4C1D-9CC4-8D472D39F19E}" type="slidenum">
              <a:rPr lang="en-US" smtClean="0"/>
              <a:t>10</a:t>
            </a:fld>
            <a:endParaRPr lang="en-US"/>
          </a:p>
        </p:txBody>
      </p:sp>
      <p:pic>
        <p:nvPicPr>
          <p:cNvPr id="6" name="Picture 5">
            <a:extLst>
              <a:ext uri="{FF2B5EF4-FFF2-40B4-BE49-F238E27FC236}">
                <a16:creationId xmlns:a16="http://schemas.microsoft.com/office/drawing/2014/main" id="{D57B42B8-28C1-8E54-BE7F-53423ABF7C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1787" y="4408705"/>
            <a:ext cx="3071787" cy="1981303"/>
          </a:xfrm>
          <a:prstGeom prst="rect">
            <a:avLst/>
          </a:prstGeom>
        </p:spPr>
      </p:pic>
    </p:spTree>
    <p:extLst>
      <p:ext uri="{BB962C8B-B14F-4D97-AF65-F5344CB8AC3E}">
        <p14:creationId xmlns:p14="http://schemas.microsoft.com/office/powerpoint/2010/main" val="432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A5D3-9CAE-0A72-D052-B3DF91EAA830}"/>
              </a:ext>
            </a:extLst>
          </p:cNvPr>
          <p:cNvSpPr>
            <a:spLocks noGrp="1"/>
          </p:cNvSpPr>
          <p:nvPr>
            <p:ph type="title"/>
          </p:nvPr>
        </p:nvSpPr>
        <p:spPr/>
        <p:txBody>
          <a:bodyPr/>
          <a:lstStyle/>
          <a:p>
            <a:r>
              <a:rPr lang="de-CH" dirty="0"/>
              <a:t>Wieder eine Angst genommen</a:t>
            </a:r>
          </a:p>
        </p:txBody>
      </p:sp>
      <p:sp>
        <p:nvSpPr>
          <p:cNvPr id="3" name="Content Placeholder 2">
            <a:extLst>
              <a:ext uri="{FF2B5EF4-FFF2-40B4-BE49-F238E27FC236}">
                <a16:creationId xmlns:a16="http://schemas.microsoft.com/office/drawing/2014/main" id="{A91B52F2-95C9-914D-0F69-5D3D28C55BDB}"/>
              </a:ext>
            </a:extLst>
          </p:cNvPr>
          <p:cNvSpPr>
            <a:spLocks noGrp="1"/>
          </p:cNvSpPr>
          <p:nvPr>
            <p:ph idx="1"/>
          </p:nvPr>
        </p:nvSpPr>
        <p:spPr>
          <a:xfrm>
            <a:off x="516098" y="1093305"/>
            <a:ext cx="11159803" cy="702603"/>
          </a:xfrm>
        </p:spPr>
        <p:txBody>
          <a:bodyPr/>
          <a:lstStyle/>
          <a:p>
            <a:r>
              <a:rPr lang="de-CH" dirty="0"/>
              <a:t>Und so heisst es bald immer öfter…</a:t>
            </a:r>
          </a:p>
        </p:txBody>
      </p:sp>
      <p:sp>
        <p:nvSpPr>
          <p:cNvPr id="4" name="Slide Number Placeholder 3">
            <a:extLst>
              <a:ext uri="{FF2B5EF4-FFF2-40B4-BE49-F238E27FC236}">
                <a16:creationId xmlns:a16="http://schemas.microsoft.com/office/drawing/2014/main" id="{790DE353-02C0-DB1B-DD2B-12367A33FDD2}"/>
              </a:ext>
            </a:extLst>
          </p:cNvPr>
          <p:cNvSpPr>
            <a:spLocks noGrp="1"/>
          </p:cNvSpPr>
          <p:nvPr>
            <p:ph type="sldNum" sz="quarter" idx="12"/>
          </p:nvPr>
        </p:nvSpPr>
        <p:spPr/>
        <p:txBody>
          <a:bodyPr/>
          <a:lstStyle/>
          <a:p>
            <a:fld id="{5A33CB2A-1702-4C1D-9CC4-8D472D39F19E}" type="slidenum">
              <a:rPr lang="en-US" smtClean="0"/>
              <a:t>11</a:t>
            </a:fld>
            <a:endParaRPr lang="en-US"/>
          </a:p>
        </p:txBody>
      </p:sp>
      <p:pic>
        <p:nvPicPr>
          <p:cNvPr id="1026" name="Picture 2" descr="May be an image of text that says 'HALLO! ICH HEISSE WALTER UND BIN TANKWART... GEBEN SIE SICH KEINE MÜHE, ICH STEH NICHT AUF ARALVERKEHR...">
            <a:extLst>
              <a:ext uri="{FF2B5EF4-FFF2-40B4-BE49-F238E27FC236}">
                <a16:creationId xmlns:a16="http://schemas.microsoft.com/office/drawing/2014/main" id="{2DDF387A-3219-9C6A-C7BE-A58AB48DE1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7602" y="1680239"/>
            <a:ext cx="7796796" cy="480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9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73DDB2-A95D-7956-86B6-6F97FEA34F6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7363408" cy="6858000"/>
          </a:xfrm>
          <a:prstGeom prst="rect">
            <a:avLst/>
          </a:prstGeom>
        </p:spPr>
      </p:pic>
      <p:sp>
        <p:nvSpPr>
          <p:cNvPr id="2" name="Title 1">
            <a:extLst>
              <a:ext uri="{FF2B5EF4-FFF2-40B4-BE49-F238E27FC236}">
                <a16:creationId xmlns:a16="http://schemas.microsoft.com/office/drawing/2014/main" id="{673DEB24-6DBF-0B5D-AFE1-6909E3CC2347}"/>
              </a:ext>
            </a:extLst>
          </p:cNvPr>
          <p:cNvSpPr>
            <a:spLocks noGrp="1"/>
          </p:cNvSpPr>
          <p:nvPr>
            <p:ph type="title"/>
          </p:nvPr>
        </p:nvSpPr>
        <p:spPr/>
        <p:txBody>
          <a:bodyPr/>
          <a:lstStyle/>
          <a:p>
            <a:endParaRPr lang="de-CH"/>
          </a:p>
        </p:txBody>
      </p:sp>
      <p:sp>
        <p:nvSpPr>
          <p:cNvPr id="8" name="Freeform: Shape 7">
            <a:extLst>
              <a:ext uri="{FF2B5EF4-FFF2-40B4-BE49-F238E27FC236}">
                <a16:creationId xmlns:a16="http://schemas.microsoft.com/office/drawing/2014/main" id="{61C344B2-56F0-9C69-F2A5-172EB4949800}"/>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1D0C35A8-75C1-B556-0679-DC1B80AB0CC8}"/>
              </a:ext>
            </a:extLst>
          </p:cNvPr>
          <p:cNvSpPr txBox="1">
            <a:spLocks/>
          </p:cNvSpPr>
          <p:nvPr/>
        </p:nvSpPr>
        <p:spPr>
          <a:xfrm>
            <a:off x="6475956" y="6034208"/>
            <a:ext cx="5195234" cy="6355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lnSpc>
                <a:spcPct val="120000"/>
              </a:lnSpc>
            </a:pPr>
            <a:r>
              <a:rPr lang="en-US" dirty="0"/>
              <a:t>Das </a:t>
            </a:r>
            <a:r>
              <a:rPr lang="en-US" dirty="0" err="1"/>
              <a:t>tödlichste</a:t>
            </a:r>
            <a:r>
              <a:rPr lang="en-US" dirty="0"/>
              <a:t> </a:t>
            </a:r>
            <a:br>
              <a:rPr lang="en-US" dirty="0"/>
            </a:br>
            <a:r>
              <a:rPr lang="en-US" dirty="0"/>
              <a:t>Tier der Welt</a:t>
            </a:r>
            <a:endParaRPr lang="de-CH" dirty="0"/>
          </a:p>
        </p:txBody>
      </p:sp>
      <p:sp>
        <p:nvSpPr>
          <p:cNvPr id="7" name="Subtitle 2">
            <a:extLst>
              <a:ext uri="{FF2B5EF4-FFF2-40B4-BE49-F238E27FC236}">
                <a16:creationId xmlns:a16="http://schemas.microsoft.com/office/drawing/2014/main" id="{EAED93FF-1F8A-16A8-6EED-6BE8C95371DB}"/>
              </a:ext>
            </a:extLst>
          </p:cNvPr>
          <p:cNvSpPr txBox="1">
            <a:spLocks/>
          </p:cNvSpPr>
          <p:nvPr/>
        </p:nvSpPr>
        <p:spPr>
          <a:xfrm>
            <a:off x="8731187" y="3424532"/>
            <a:ext cx="3018903" cy="1956278"/>
          </a:xfrm>
          <a:prstGeom prst="rect">
            <a:avLst/>
          </a:prstGeom>
        </p:spPr>
        <p:txBody>
          <a:bodyPr vert="horz" lIns="91440" tIns="45720" rIns="91440" bIns="45720" rtlCol="0" anchor="b">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a:t>Wir </a:t>
            </a:r>
            <a:r>
              <a:rPr lang="en-US" sz="3200" dirty="0" err="1"/>
              <a:t>fühlen</a:t>
            </a:r>
            <a:r>
              <a:rPr lang="en-US" sz="3200" dirty="0"/>
              <a:t> </a:t>
            </a:r>
            <a:br>
              <a:rPr lang="en-US" sz="3200" dirty="0"/>
            </a:br>
            <a:r>
              <a:rPr lang="en-US" sz="3200" dirty="0" err="1"/>
              <a:t>uns</a:t>
            </a:r>
            <a:r>
              <a:rPr lang="en-US" sz="3200" dirty="0"/>
              <a:t> </a:t>
            </a:r>
            <a:r>
              <a:rPr lang="en-US" sz="3200" dirty="0" err="1"/>
              <a:t>zu</a:t>
            </a:r>
            <a:r>
              <a:rPr lang="en-US" sz="3200" dirty="0"/>
              <a:t> </a:t>
            </a:r>
            <a:r>
              <a:rPr lang="en-US" sz="3200" dirty="0" err="1"/>
              <a:t>sicher</a:t>
            </a:r>
            <a:endParaRPr lang="en-US" sz="3200" dirty="0"/>
          </a:p>
        </p:txBody>
      </p:sp>
    </p:spTree>
    <p:extLst>
      <p:ext uri="{BB962C8B-B14F-4D97-AF65-F5344CB8AC3E}">
        <p14:creationId xmlns:p14="http://schemas.microsoft.com/office/powerpoint/2010/main" val="264586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9C45-C9F5-3779-E430-6236D8D4EABA}"/>
              </a:ext>
            </a:extLst>
          </p:cNvPr>
          <p:cNvSpPr>
            <a:spLocks noGrp="1"/>
          </p:cNvSpPr>
          <p:nvPr>
            <p:ph type="title"/>
          </p:nvPr>
        </p:nvSpPr>
        <p:spPr/>
        <p:txBody>
          <a:bodyPr/>
          <a:lstStyle/>
          <a:p>
            <a:r>
              <a:rPr lang="de-CH" dirty="0"/>
              <a:t>Quiz – welches Tier steht wo in der Rangliste?</a:t>
            </a:r>
          </a:p>
        </p:txBody>
      </p:sp>
      <p:sp>
        <p:nvSpPr>
          <p:cNvPr id="4" name="Slide Number Placeholder 3">
            <a:extLst>
              <a:ext uri="{FF2B5EF4-FFF2-40B4-BE49-F238E27FC236}">
                <a16:creationId xmlns:a16="http://schemas.microsoft.com/office/drawing/2014/main" id="{BB3E8F5E-FF5A-6028-B660-15B8E82D2EC4}"/>
              </a:ext>
            </a:extLst>
          </p:cNvPr>
          <p:cNvSpPr>
            <a:spLocks noGrp="1"/>
          </p:cNvSpPr>
          <p:nvPr>
            <p:ph type="sldNum" sz="quarter" idx="12"/>
          </p:nvPr>
        </p:nvSpPr>
        <p:spPr/>
        <p:txBody>
          <a:bodyPr/>
          <a:lstStyle/>
          <a:p>
            <a:fld id="{5A33CB2A-1702-4C1D-9CC4-8D472D39F19E}" type="slidenum">
              <a:rPr lang="en-US" smtClean="0"/>
              <a:t>13</a:t>
            </a:fld>
            <a:endParaRPr lang="en-US"/>
          </a:p>
        </p:txBody>
      </p:sp>
      <p:pic>
        <p:nvPicPr>
          <p:cNvPr id="6" name="Content Placeholder 5" descr="A graph with blue bars and white text&#10;&#10;AI-generated content may be incorrect.">
            <a:extLst>
              <a:ext uri="{FF2B5EF4-FFF2-40B4-BE49-F238E27FC236}">
                <a16:creationId xmlns:a16="http://schemas.microsoft.com/office/drawing/2014/main" id="{DD5FCCD4-A337-DE8A-54C3-BFC6CC8A3F06}"/>
              </a:ext>
            </a:extLst>
          </p:cNvPr>
          <p:cNvPicPr>
            <a:picLocks noGrp="1" noChangeAspect="1"/>
          </p:cNvPicPr>
          <p:nvPr>
            <p:ph idx="1"/>
          </p:nvPr>
        </p:nvPicPr>
        <p:blipFill>
          <a:blip r:embed="rId2"/>
          <a:stretch>
            <a:fillRect/>
          </a:stretch>
        </p:blipFill>
        <p:spPr>
          <a:xfrm>
            <a:off x="366925" y="822627"/>
            <a:ext cx="9211251" cy="5932506"/>
          </a:xfrm>
          <a:prstGeom prst="rect">
            <a:avLst/>
          </a:prstGeom>
        </p:spPr>
      </p:pic>
      <p:sp>
        <p:nvSpPr>
          <p:cNvPr id="7" name="Rectangle 6">
            <a:extLst>
              <a:ext uri="{FF2B5EF4-FFF2-40B4-BE49-F238E27FC236}">
                <a16:creationId xmlns:a16="http://schemas.microsoft.com/office/drawing/2014/main" id="{4EEDF0C6-6E50-FCC8-E9E7-4EAC3BE230A8}"/>
              </a:ext>
            </a:extLst>
          </p:cNvPr>
          <p:cNvSpPr/>
          <p:nvPr/>
        </p:nvSpPr>
        <p:spPr>
          <a:xfrm>
            <a:off x="7792698"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8" name="Rectangle 7">
            <a:extLst>
              <a:ext uri="{FF2B5EF4-FFF2-40B4-BE49-F238E27FC236}">
                <a16:creationId xmlns:a16="http://schemas.microsoft.com/office/drawing/2014/main" id="{B3B5BBB6-ACDB-26C3-5FB1-55578A8CE0A4}"/>
              </a:ext>
            </a:extLst>
          </p:cNvPr>
          <p:cNvSpPr/>
          <p:nvPr/>
        </p:nvSpPr>
        <p:spPr>
          <a:xfrm>
            <a:off x="6973202"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9" name="Rectangle 8">
            <a:extLst>
              <a:ext uri="{FF2B5EF4-FFF2-40B4-BE49-F238E27FC236}">
                <a16:creationId xmlns:a16="http://schemas.microsoft.com/office/drawing/2014/main" id="{ECAED3BF-4282-1E9C-9B5C-A342074A3433}"/>
              </a:ext>
            </a:extLst>
          </p:cNvPr>
          <p:cNvSpPr/>
          <p:nvPr/>
        </p:nvSpPr>
        <p:spPr>
          <a:xfrm>
            <a:off x="6153710"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10" name="Rectangle 9">
            <a:extLst>
              <a:ext uri="{FF2B5EF4-FFF2-40B4-BE49-F238E27FC236}">
                <a16:creationId xmlns:a16="http://schemas.microsoft.com/office/drawing/2014/main" id="{B346F18D-CCAF-1006-5F98-C8EA5027544F}"/>
              </a:ext>
            </a:extLst>
          </p:cNvPr>
          <p:cNvSpPr/>
          <p:nvPr/>
        </p:nvSpPr>
        <p:spPr>
          <a:xfrm>
            <a:off x="5334218"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11" name="Rectangle 10">
            <a:extLst>
              <a:ext uri="{FF2B5EF4-FFF2-40B4-BE49-F238E27FC236}">
                <a16:creationId xmlns:a16="http://schemas.microsoft.com/office/drawing/2014/main" id="{F406FAA4-5A2D-3E8C-0BF2-CF0BE3D80798}"/>
              </a:ext>
            </a:extLst>
          </p:cNvPr>
          <p:cNvSpPr/>
          <p:nvPr/>
        </p:nvSpPr>
        <p:spPr>
          <a:xfrm>
            <a:off x="4514726"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12" name="Rectangle 11">
            <a:extLst>
              <a:ext uri="{FF2B5EF4-FFF2-40B4-BE49-F238E27FC236}">
                <a16:creationId xmlns:a16="http://schemas.microsoft.com/office/drawing/2014/main" id="{6247E655-FE31-66FB-E523-48B0691F8FB6}"/>
              </a:ext>
            </a:extLst>
          </p:cNvPr>
          <p:cNvSpPr/>
          <p:nvPr/>
        </p:nvSpPr>
        <p:spPr>
          <a:xfrm>
            <a:off x="3695234"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13" name="Rectangle 12">
            <a:extLst>
              <a:ext uri="{FF2B5EF4-FFF2-40B4-BE49-F238E27FC236}">
                <a16:creationId xmlns:a16="http://schemas.microsoft.com/office/drawing/2014/main" id="{64EB5F3C-CBC3-666B-44EC-93A7FB94AF08}"/>
              </a:ext>
            </a:extLst>
          </p:cNvPr>
          <p:cNvSpPr/>
          <p:nvPr/>
        </p:nvSpPr>
        <p:spPr>
          <a:xfrm>
            <a:off x="2875742"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14" name="Rectangle 13">
            <a:extLst>
              <a:ext uri="{FF2B5EF4-FFF2-40B4-BE49-F238E27FC236}">
                <a16:creationId xmlns:a16="http://schemas.microsoft.com/office/drawing/2014/main" id="{1E6A2D45-96E0-0360-82A2-221A503C4268}"/>
              </a:ext>
            </a:extLst>
          </p:cNvPr>
          <p:cNvSpPr/>
          <p:nvPr/>
        </p:nvSpPr>
        <p:spPr>
          <a:xfrm>
            <a:off x="2056250"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
        <p:nvSpPr>
          <p:cNvPr id="15" name="Rectangle 14">
            <a:extLst>
              <a:ext uri="{FF2B5EF4-FFF2-40B4-BE49-F238E27FC236}">
                <a16:creationId xmlns:a16="http://schemas.microsoft.com/office/drawing/2014/main" id="{D50B8858-43AA-B20E-F099-8BD855D6972A}"/>
              </a:ext>
            </a:extLst>
          </p:cNvPr>
          <p:cNvSpPr/>
          <p:nvPr/>
        </p:nvSpPr>
        <p:spPr>
          <a:xfrm>
            <a:off x="1236758" y="5420616"/>
            <a:ext cx="851353" cy="789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CH" sz="6000" b="1" dirty="0">
                <a:latin typeface="Curlz MT" panose="04040404050702020202" pitchFamily="82" charset="0"/>
                <a:cs typeface="Arial" panose="020B0604020202020204" pitchFamily="34" charset="0"/>
              </a:rPr>
              <a:t>?</a:t>
            </a:r>
            <a:endParaRPr lang="de-CH" sz="800" b="1" dirty="0">
              <a:latin typeface="Curlz MT" panose="04040404050702020202" pitchFamily="82" charset="0"/>
              <a:cs typeface="Arial" panose="020B0604020202020204" pitchFamily="34" charset="0"/>
            </a:endParaRPr>
          </a:p>
        </p:txBody>
      </p:sp>
    </p:spTree>
    <p:extLst>
      <p:ext uri="{BB962C8B-B14F-4D97-AF65-F5344CB8AC3E}">
        <p14:creationId xmlns:p14="http://schemas.microsoft.com/office/powerpoint/2010/main" val="15311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60AF-E76F-E20E-DF67-A761FC2D4C85}"/>
              </a:ext>
            </a:extLst>
          </p:cNvPr>
          <p:cNvSpPr>
            <a:spLocks noGrp="1"/>
          </p:cNvSpPr>
          <p:nvPr>
            <p:ph type="title"/>
          </p:nvPr>
        </p:nvSpPr>
        <p:spPr/>
        <p:txBody>
          <a:bodyPr/>
          <a:lstStyle/>
          <a:p>
            <a:r>
              <a:rPr lang="de-CH" dirty="0"/>
              <a:t>Mücken? Warum?</a:t>
            </a:r>
          </a:p>
        </p:txBody>
      </p:sp>
      <p:sp>
        <p:nvSpPr>
          <p:cNvPr id="3" name="Content Placeholder 2">
            <a:extLst>
              <a:ext uri="{FF2B5EF4-FFF2-40B4-BE49-F238E27FC236}">
                <a16:creationId xmlns:a16="http://schemas.microsoft.com/office/drawing/2014/main" id="{97E9B964-02B8-6C77-9868-884D32821899}"/>
              </a:ext>
            </a:extLst>
          </p:cNvPr>
          <p:cNvSpPr>
            <a:spLocks noGrp="1"/>
          </p:cNvSpPr>
          <p:nvPr>
            <p:ph idx="1"/>
          </p:nvPr>
        </p:nvSpPr>
        <p:spPr>
          <a:xfrm>
            <a:off x="8886617" y="1295948"/>
            <a:ext cx="2789284" cy="5018041"/>
          </a:xfrm>
        </p:spPr>
        <p:txBody>
          <a:bodyPr/>
          <a:lstStyle/>
          <a:p>
            <a:r>
              <a:rPr lang="de-CH" dirty="0"/>
              <a:t>Unsere ausgedehnte Reisetätigkeit der letzten Jahrzehnte und der Klimawandel begünstigen eine Verbreitung bei uns ursprünglich nicht heimischer Mücken.</a:t>
            </a:r>
          </a:p>
          <a:p>
            <a:r>
              <a:rPr lang="de-CH" dirty="0"/>
              <a:t>Und damit auch von diesen transportierte Erreger und Parasiten.</a:t>
            </a:r>
          </a:p>
        </p:txBody>
      </p:sp>
      <p:sp>
        <p:nvSpPr>
          <p:cNvPr id="4" name="Slide Number Placeholder 3">
            <a:extLst>
              <a:ext uri="{FF2B5EF4-FFF2-40B4-BE49-F238E27FC236}">
                <a16:creationId xmlns:a16="http://schemas.microsoft.com/office/drawing/2014/main" id="{48EC04DF-2162-DA1F-FD37-669A90D3B541}"/>
              </a:ext>
            </a:extLst>
          </p:cNvPr>
          <p:cNvSpPr>
            <a:spLocks noGrp="1"/>
          </p:cNvSpPr>
          <p:nvPr>
            <p:ph type="sldNum" sz="quarter" idx="12"/>
          </p:nvPr>
        </p:nvSpPr>
        <p:spPr/>
        <p:txBody>
          <a:bodyPr/>
          <a:lstStyle/>
          <a:p>
            <a:fld id="{5A33CB2A-1702-4C1D-9CC4-8D472D39F19E}" type="slidenum">
              <a:rPr lang="en-US" smtClean="0"/>
              <a:t>14</a:t>
            </a:fld>
            <a:endParaRPr lang="en-US"/>
          </a:p>
        </p:txBody>
      </p:sp>
      <p:pic>
        <p:nvPicPr>
          <p:cNvPr id="5" name="Picture 4" descr="A map of europe with different colored spots&#10;&#10;AI-generated content may be incorrect.">
            <a:extLst>
              <a:ext uri="{FF2B5EF4-FFF2-40B4-BE49-F238E27FC236}">
                <a16:creationId xmlns:a16="http://schemas.microsoft.com/office/drawing/2014/main" id="{C1A01AFB-362D-9E38-0C90-3FF0F1AF5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239" y="910423"/>
            <a:ext cx="8156948" cy="5584970"/>
          </a:xfrm>
          <a:prstGeom prst="rect">
            <a:avLst/>
          </a:prstGeom>
        </p:spPr>
      </p:pic>
    </p:spTree>
    <p:extLst>
      <p:ext uri="{BB962C8B-B14F-4D97-AF65-F5344CB8AC3E}">
        <p14:creationId xmlns:p14="http://schemas.microsoft.com/office/powerpoint/2010/main" val="6104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DF0C-3BCA-EE9C-2340-555D52BEF124}"/>
              </a:ext>
            </a:extLst>
          </p:cNvPr>
          <p:cNvSpPr>
            <a:spLocks noGrp="1"/>
          </p:cNvSpPr>
          <p:nvPr>
            <p:ph type="title"/>
          </p:nvPr>
        </p:nvSpPr>
        <p:spPr/>
        <p:txBody>
          <a:bodyPr/>
          <a:lstStyle/>
          <a:p>
            <a:r>
              <a:rPr lang="de-CH" dirty="0"/>
              <a:t>Verbreitung der Tigermücke</a:t>
            </a:r>
          </a:p>
        </p:txBody>
      </p:sp>
      <p:pic>
        <p:nvPicPr>
          <p:cNvPr id="6" name="Content Placeholder 5">
            <a:extLst>
              <a:ext uri="{FF2B5EF4-FFF2-40B4-BE49-F238E27FC236}">
                <a16:creationId xmlns:a16="http://schemas.microsoft.com/office/drawing/2014/main" id="{59EBCC5C-0D9B-0AFC-9F14-982743D926D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7558" y="828957"/>
            <a:ext cx="8383370" cy="5926176"/>
          </a:xfrm>
        </p:spPr>
      </p:pic>
      <p:sp>
        <p:nvSpPr>
          <p:cNvPr id="4" name="Slide Number Placeholder 3">
            <a:extLst>
              <a:ext uri="{FF2B5EF4-FFF2-40B4-BE49-F238E27FC236}">
                <a16:creationId xmlns:a16="http://schemas.microsoft.com/office/drawing/2014/main" id="{CBFBD11B-0E51-29B3-D43B-501420FCC236}"/>
              </a:ext>
            </a:extLst>
          </p:cNvPr>
          <p:cNvSpPr>
            <a:spLocks noGrp="1"/>
          </p:cNvSpPr>
          <p:nvPr>
            <p:ph type="sldNum" sz="quarter" idx="12"/>
          </p:nvPr>
        </p:nvSpPr>
        <p:spPr/>
        <p:txBody>
          <a:bodyPr/>
          <a:lstStyle/>
          <a:p>
            <a:fld id="{5A33CB2A-1702-4C1D-9CC4-8D472D39F19E}" type="slidenum">
              <a:rPr lang="en-US" smtClean="0"/>
              <a:t>15</a:t>
            </a:fld>
            <a:endParaRPr lang="en-US"/>
          </a:p>
        </p:txBody>
      </p:sp>
      <p:sp>
        <p:nvSpPr>
          <p:cNvPr id="7" name="TextBox 6">
            <a:extLst>
              <a:ext uri="{FF2B5EF4-FFF2-40B4-BE49-F238E27FC236}">
                <a16:creationId xmlns:a16="http://schemas.microsoft.com/office/drawing/2014/main" id="{317AAA25-B1AE-4D41-BAC3-399624C060C8}"/>
              </a:ext>
            </a:extLst>
          </p:cNvPr>
          <p:cNvSpPr txBox="1"/>
          <p:nvPr/>
        </p:nvSpPr>
        <p:spPr>
          <a:xfrm>
            <a:off x="915572" y="1441455"/>
            <a:ext cx="728332" cy="257369"/>
          </a:xfrm>
          <a:prstGeom prst="rect">
            <a:avLst/>
          </a:prstGeom>
          <a:solidFill>
            <a:schemeClr val="bg1"/>
          </a:solidFill>
        </p:spPr>
        <p:txBody>
          <a:bodyPr wrap="none" lIns="36000" tIns="36000" rIns="36000" bIns="36000" rtlCol="0">
            <a:spAutoFit/>
          </a:bodyPr>
          <a:lstStyle/>
          <a:p>
            <a:r>
              <a:rPr lang="de-CH" sz="1200" dirty="0"/>
              <a:t>Heimisch</a:t>
            </a:r>
          </a:p>
        </p:txBody>
      </p:sp>
      <p:sp>
        <p:nvSpPr>
          <p:cNvPr id="8" name="TextBox 7">
            <a:extLst>
              <a:ext uri="{FF2B5EF4-FFF2-40B4-BE49-F238E27FC236}">
                <a16:creationId xmlns:a16="http://schemas.microsoft.com/office/drawing/2014/main" id="{4F370325-A2CC-3A94-D62D-D73CAC993154}"/>
              </a:ext>
            </a:extLst>
          </p:cNvPr>
          <p:cNvSpPr txBox="1"/>
          <p:nvPr/>
        </p:nvSpPr>
        <p:spPr>
          <a:xfrm>
            <a:off x="908907" y="1640350"/>
            <a:ext cx="883823" cy="257369"/>
          </a:xfrm>
          <a:prstGeom prst="rect">
            <a:avLst/>
          </a:prstGeom>
          <a:solidFill>
            <a:schemeClr val="bg1"/>
          </a:solidFill>
        </p:spPr>
        <p:txBody>
          <a:bodyPr wrap="none" lIns="36000" tIns="36000" rIns="36000" bIns="36000" rtlCol="0">
            <a:spAutoFit/>
          </a:bodyPr>
          <a:lstStyle/>
          <a:p>
            <a:r>
              <a:rPr lang="de-CH" sz="1200" dirty="0"/>
              <a:t>Neuzugang</a:t>
            </a:r>
          </a:p>
        </p:txBody>
      </p:sp>
      <p:sp>
        <p:nvSpPr>
          <p:cNvPr id="9" name="TextBox 8">
            <a:extLst>
              <a:ext uri="{FF2B5EF4-FFF2-40B4-BE49-F238E27FC236}">
                <a16:creationId xmlns:a16="http://schemas.microsoft.com/office/drawing/2014/main" id="{5B3B2F96-814C-D1ED-87A9-7820A61D7797}"/>
              </a:ext>
            </a:extLst>
          </p:cNvPr>
          <p:cNvSpPr txBox="1"/>
          <p:nvPr/>
        </p:nvSpPr>
        <p:spPr>
          <a:xfrm>
            <a:off x="908907" y="1839245"/>
            <a:ext cx="827718" cy="257369"/>
          </a:xfrm>
          <a:prstGeom prst="rect">
            <a:avLst/>
          </a:prstGeom>
          <a:solidFill>
            <a:schemeClr val="bg1"/>
          </a:solidFill>
        </p:spPr>
        <p:txBody>
          <a:bodyPr wrap="none" lIns="36000" tIns="36000" rIns="36000" bIns="36000" rtlCol="0">
            <a:spAutoFit/>
          </a:bodyPr>
          <a:lstStyle/>
          <a:p>
            <a:r>
              <a:rPr lang="de-CH" sz="1200" dirty="0"/>
              <a:t>Abwesend</a:t>
            </a:r>
          </a:p>
        </p:txBody>
      </p:sp>
      <p:sp>
        <p:nvSpPr>
          <p:cNvPr id="10" name="TextBox 9">
            <a:extLst>
              <a:ext uri="{FF2B5EF4-FFF2-40B4-BE49-F238E27FC236}">
                <a16:creationId xmlns:a16="http://schemas.microsoft.com/office/drawing/2014/main" id="{7EC9D84C-51FA-7EAE-CFEB-F658B7946A2E}"/>
              </a:ext>
            </a:extLst>
          </p:cNvPr>
          <p:cNvSpPr txBox="1"/>
          <p:nvPr/>
        </p:nvSpPr>
        <p:spPr>
          <a:xfrm>
            <a:off x="915572" y="2038140"/>
            <a:ext cx="947943" cy="257369"/>
          </a:xfrm>
          <a:prstGeom prst="rect">
            <a:avLst/>
          </a:prstGeom>
          <a:solidFill>
            <a:schemeClr val="bg1"/>
          </a:solidFill>
        </p:spPr>
        <p:txBody>
          <a:bodyPr wrap="none" lIns="36000" tIns="36000" rIns="36000" bIns="36000" rtlCol="0">
            <a:spAutoFit/>
          </a:bodyPr>
          <a:lstStyle/>
          <a:p>
            <a:r>
              <a:rPr lang="de-CH" sz="1200" dirty="0"/>
              <a:t>Keine Daten</a:t>
            </a:r>
          </a:p>
        </p:txBody>
      </p:sp>
      <p:sp>
        <p:nvSpPr>
          <p:cNvPr id="11" name="TextBox 10">
            <a:extLst>
              <a:ext uri="{FF2B5EF4-FFF2-40B4-BE49-F238E27FC236}">
                <a16:creationId xmlns:a16="http://schemas.microsoft.com/office/drawing/2014/main" id="{2C499D42-CE1C-2BC0-82CD-5617D80C96C6}"/>
              </a:ext>
            </a:extLst>
          </p:cNvPr>
          <p:cNvSpPr txBox="1"/>
          <p:nvPr/>
        </p:nvSpPr>
        <p:spPr>
          <a:xfrm>
            <a:off x="916656" y="2239731"/>
            <a:ext cx="850160" cy="257369"/>
          </a:xfrm>
          <a:prstGeom prst="rect">
            <a:avLst/>
          </a:prstGeom>
          <a:solidFill>
            <a:schemeClr val="bg1"/>
          </a:solidFill>
        </p:spPr>
        <p:txBody>
          <a:bodyPr wrap="none" lIns="36000" tIns="36000" rIns="36000" bIns="36000" rtlCol="0">
            <a:spAutoFit/>
          </a:bodyPr>
          <a:lstStyle/>
          <a:p>
            <a:r>
              <a:rPr lang="de-CH" sz="1200" dirty="0"/>
              <a:t>Unbekannt</a:t>
            </a:r>
          </a:p>
        </p:txBody>
      </p:sp>
      <p:sp>
        <p:nvSpPr>
          <p:cNvPr id="12" name="TextBox 11">
            <a:extLst>
              <a:ext uri="{FF2B5EF4-FFF2-40B4-BE49-F238E27FC236}">
                <a16:creationId xmlns:a16="http://schemas.microsoft.com/office/drawing/2014/main" id="{8DC6B4F0-41EF-187B-8C38-65B238F21B99}"/>
              </a:ext>
            </a:extLst>
          </p:cNvPr>
          <p:cNvSpPr txBox="1"/>
          <p:nvPr/>
        </p:nvSpPr>
        <p:spPr>
          <a:xfrm>
            <a:off x="9003271" y="1305341"/>
            <a:ext cx="2983424" cy="4247317"/>
          </a:xfrm>
          <a:prstGeom prst="rect">
            <a:avLst/>
          </a:prstGeom>
        </p:spPr>
        <p:txBody>
          <a:bodyPr vert="horz" lIns="91440" tIns="45720" rIns="91440" bIns="45720" rtlCol="0">
            <a:noAutofit/>
          </a:bodyPr>
          <a:lstStyle>
            <a:defPPr>
              <a:defRPr lang="de-DE"/>
            </a:defPPr>
            <a:lvl1pPr indent="0">
              <a:lnSpc>
                <a:spcPct val="120000"/>
              </a:lnSpc>
              <a:spcBef>
                <a:spcPts val="1000"/>
              </a:spcBef>
              <a:buFont typeface="Arial" panose="020B0604020202020204" pitchFamily="34" charset="0"/>
              <a:buNone/>
              <a:defRPr>
                <a:latin typeface="Arial" panose="020B0604020202020204" pitchFamily="34" charset="0"/>
                <a:cs typeface="Arial" panose="020B0604020202020204" pitchFamily="34" charset="0"/>
              </a:defRPr>
            </a:lvl1pPr>
            <a:lvl2pPr marL="548640" indent="-228600">
              <a:lnSpc>
                <a:spcPct val="120000"/>
              </a:lnSpc>
              <a:spcBef>
                <a:spcPts val="500"/>
              </a:spcBef>
              <a:buFont typeface="Neue Haas Grotesk Text Pro" panose="020B0504020202020204" pitchFamily="34" charset="0"/>
              <a:buChar char="–"/>
              <a:defRPr sz="1600">
                <a:latin typeface="Arial" panose="020B0604020202020204" pitchFamily="34" charset="0"/>
                <a:cs typeface="Arial" panose="020B0604020202020204" pitchFamily="34" charset="0"/>
              </a:defRPr>
            </a:lvl2pPr>
            <a:lvl3pPr marL="777240" indent="-228600">
              <a:lnSpc>
                <a:spcPct val="1200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3pPr>
            <a:lvl4pPr marL="914400" indent="-228600">
              <a:lnSpc>
                <a:spcPct val="120000"/>
              </a:lnSpc>
              <a:spcBef>
                <a:spcPts val="500"/>
              </a:spcBef>
              <a:buFont typeface="Neue Haas Grotesk Text Pro" panose="020B0504020202020204" pitchFamily="34" charset="0"/>
              <a:buChar char="–"/>
              <a:defRPr sz="1200">
                <a:latin typeface="Arial" panose="020B0604020202020204" pitchFamily="34" charset="0"/>
                <a:cs typeface="Arial" panose="020B0604020202020204" pitchFamily="34" charset="0"/>
              </a:defRPr>
            </a:lvl4pPr>
            <a:lvl5pPr marL="1097280" indent="-228600">
              <a:lnSpc>
                <a:spcPct val="12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CH" dirty="0"/>
              <a:t>Eine Infektion mit Dengue-Virus verläuft meist asymptomatisch oder führt zu einer leichten fieberhaften Erkrankung. In einigen Fällen kommt es jedoch auch zu einem schweren Dengue-Fieber, das mit Schock, starken Blutungen oder schweren Organschäden einhergehen kann.</a:t>
            </a:r>
          </a:p>
          <a:p>
            <a:r>
              <a:rPr lang="de-CH" dirty="0"/>
              <a:t>ACHTUNG: </a:t>
            </a:r>
            <a:br>
              <a:rPr lang="de-CH" dirty="0"/>
            </a:br>
            <a:r>
              <a:rPr lang="de-CH" dirty="0"/>
              <a:t>Tigermücken stechen hauptsächlich am Tag!</a:t>
            </a:r>
          </a:p>
        </p:txBody>
      </p:sp>
      <p:sp>
        <p:nvSpPr>
          <p:cNvPr id="13" name="Rectangle: Rounded Corners 12">
            <a:extLst>
              <a:ext uri="{FF2B5EF4-FFF2-40B4-BE49-F238E27FC236}">
                <a16:creationId xmlns:a16="http://schemas.microsoft.com/office/drawing/2014/main" id="{0BF5A45A-217B-DC1D-438C-396146B2515B}"/>
              </a:ext>
            </a:extLst>
          </p:cNvPr>
          <p:cNvSpPr/>
          <p:nvPr/>
        </p:nvSpPr>
        <p:spPr>
          <a:xfrm>
            <a:off x="3313043" y="1248082"/>
            <a:ext cx="3874576" cy="218091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ABER…</a:t>
            </a:r>
          </a:p>
          <a:p>
            <a:pPr algn="ctr"/>
            <a:r>
              <a:rPr lang="de-CH" sz="2000" dirty="0">
                <a:solidFill>
                  <a:schemeClr val="tx1"/>
                </a:solidFill>
              </a:rPr>
              <a:t>Auch heimische Mückenarten tragen zur Verbreitung tropischer Krankheiten bei, wenn diese sich bei uns verbreiten!</a:t>
            </a:r>
          </a:p>
        </p:txBody>
      </p:sp>
      <p:sp>
        <p:nvSpPr>
          <p:cNvPr id="3" name="Rectangle: Rounded Corners 2">
            <a:extLst>
              <a:ext uri="{FF2B5EF4-FFF2-40B4-BE49-F238E27FC236}">
                <a16:creationId xmlns:a16="http://schemas.microsoft.com/office/drawing/2014/main" id="{4C6C1769-DF03-4FE1-6298-DE53309CC6C1}"/>
              </a:ext>
            </a:extLst>
          </p:cNvPr>
          <p:cNvSpPr/>
          <p:nvPr/>
        </p:nvSpPr>
        <p:spPr>
          <a:xfrm>
            <a:off x="3313043" y="3429000"/>
            <a:ext cx="3874576" cy="517852"/>
          </a:xfrm>
          <a:prstGeom prst="roundRect">
            <a:avLst>
              <a:gd name="adj" fmla="val 5000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Warum?</a:t>
            </a:r>
          </a:p>
        </p:txBody>
      </p:sp>
      <p:sp>
        <p:nvSpPr>
          <p:cNvPr id="14" name="Rectangle: Rounded Corners 13">
            <a:extLst>
              <a:ext uri="{FF2B5EF4-FFF2-40B4-BE49-F238E27FC236}">
                <a16:creationId xmlns:a16="http://schemas.microsoft.com/office/drawing/2014/main" id="{605167BE-86EE-3F98-F8F6-AC67360FDD19}"/>
              </a:ext>
            </a:extLst>
          </p:cNvPr>
          <p:cNvSpPr/>
          <p:nvPr/>
        </p:nvSpPr>
        <p:spPr>
          <a:xfrm>
            <a:off x="3313043" y="3946851"/>
            <a:ext cx="3874576" cy="254141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Weil die Übertragung von Mensch zu Mensch stattfindet. Die Mücke ist nur das «Taxi». </a:t>
            </a:r>
            <a:br>
              <a:rPr lang="de-CH" sz="2000" dirty="0">
                <a:solidFill>
                  <a:schemeClr val="tx1"/>
                </a:solidFill>
              </a:rPr>
            </a:br>
            <a:r>
              <a:rPr lang="de-CH" sz="2000" dirty="0">
                <a:solidFill>
                  <a:schemeClr val="tx1"/>
                </a:solidFill>
              </a:rPr>
              <a:t>Existieren also infizierte Personen, dann transportieren theoretisch alle Mücken die Krankheit.</a:t>
            </a:r>
          </a:p>
        </p:txBody>
      </p:sp>
    </p:spTree>
    <p:extLst>
      <p:ext uri="{BB962C8B-B14F-4D97-AF65-F5344CB8AC3E}">
        <p14:creationId xmlns:p14="http://schemas.microsoft.com/office/powerpoint/2010/main" val="289986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3901-07C3-163E-30C0-556AD66E50A6}"/>
              </a:ext>
            </a:extLst>
          </p:cNvPr>
          <p:cNvSpPr>
            <a:spLocks noGrp="1"/>
          </p:cNvSpPr>
          <p:nvPr>
            <p:ph type="title"/>
          </p:nvPr>
        </p:nvSpPr>
        <p:spPr/>
        <p:txBody>
          <a:bodyPr/>
          <a:lstStyle/>
          <a:p>
            <a:r>
              <a:rPr lang="de-CH" dirty="0"/>
              <a:t>Was ist zu tun?</a:t>
            </a:r>
          </a:p>
        </p:txBody>
      </p:sp>
      <p:sp>
        <p:nvSpPr>
          <p:cNvPr id="3" name="Content Placeholder 2">
            <a:extLst>
              <a:ext uri="{FF2B5EF4-FFF2-40B4-BE49-F238E27FC236}">
                <a16:creationId xmlns:a16="http://schemas.microsoft.com/office/drawing/2014/main" id="{BD78D007-4F81-9C98-4710-0DDC05D079DC}"/>
              </a:ext>
            </a:extLst>
          </p:cNvPr>
          <p:cNvSpPr>
            <a:spLocks noGrp="1"/>
          </p:cNvSpPr>
          <p:nvPr>
            <p:ph idx="1"/>
          </p:nvPr>
        </p:nvSpPr>
        <p:spPr/>
        <p:txBody>
          <a:bodyPr/>
          <a:lstStyle/>
          <a:p>
            <a:pPr marL="314325" indent="-314325">
              <a:buFont typeface="+mj-lt"/>
              <a:buAutoNum type="arabicPeriod"/>
            </a:pPr>
            <a:r>
              <a:rPr lang="de-CH" b="1" dirty="0"/>
              <a:t>Konsequenter persönlicher Mückenschutz </a:t>
            </a:r>
            <a:br>
              <a:rPr lang="de-CH" b="1" dirty="0"/>
            </a:br>
            <a:r>
              <a:rPr lang="de-CH" dirty="0"/>
              <a:t>Langärmelige Kleidung, Mückenspray</a:t>
            </a:r>
          </a:p>
          <a:p>
            <a:pPr marL="314325" indent="-314325">
              <a:buFont typeface="+mj-lt"/>
              <a:buAutoNum type="arabicPeriod"/>
            </a:pPr>
            <a:r>
              <a:rPr lang="de-CH" b="1" dirty="0"/>
              <a:t>Brutstätten bekämpfen </a:t>
            </a:r>
            <a:r>
              <a:rPr lang="de-CH" dirty="0"/>
              <a:t>(Pfützen, Töpfe, Behälter, Wasserlachen, …)</a:t>
            </a:r>
            <a:br>
              <a:rPr lang="de-CH" dirty="0"/>
            </a:br>
            <a:r>
              <a:rPr lang="de-CH" dirty="0"/>
              <a:t>Ausgiessen, Regentonnen reinigen, Öl oder Bio-Spülmittel auftragen, </a:t>
            </a:r>
            <a:br>
              <a:rPr lang="de-CH" dirty="0"/>
            </a:br>
            <a:r>
              <a:rPr lang="de-CH" dirty="0"/>
              <a:t>diese töten die Brut, ist regelmässig zu wiederholen</a:t>
            </a:r>
          </a:p>
          <a:p>
            <a:pPr marL="314325" indent="-314325">
              <a:buFont typeface="+mj-lt"/>
              <a:buAutoNum type="arabicPeriod"/>
            </a:pPr>
            <a:r>
              <a:rPr lang="de-CH" b="1" dirty="0"/>
              <a:t>Mückennetze an Fenstern und Türen</a:t>
            </a:r>
            <a:br>
              <a:rPr lang="de-CH" dirty="0"/>
            </a:br>
            <a:r>
              <a:rPr lang="de-CH" dirty="0"/>
              <a:t>Konsequent alle Fenster und Türen abdecken</a:t>
            </a:r>
          </a:p>
          <a:p>
            <a:pPr indent="-228600"/>
            <a:r>
              <a:rPr lang="de-CH" dirty="0"/>
              <a:t>Auch: </a:t>
            </a:r>
            <a:br>
              <a:rPr lang="de-CH" dirty="0"/>
            </a:br>
            <a:r>
              <a:rPr lang="de-CH" dirty="0"/>
              <a:t>Ärztinnen und Ärzte müssen tropische Virusinfektionen auch ohne Reiseanamnese in Betracht ziehen!</a:t>
            </a:r>
          </a:p>
          <a:p>
            <a:r>
              <a:rPr lang="de-CH" sz="2400" b="1" dirty="0"/>
              <a:t>Fazit</a:t>
            </a:r>
            <a:endParaRPr lang="de-CH" sz="2400" dirty="0"/>
          </a:p>
          <a:p>
            <a:r>
              <a:rPr lang="de-CH" dirty="0"/>
              <a:t>Europa muss sich auf eine neue Normalität einstellen: Tropische Mücken und ihre Viren sind keine reine Urlaubsgefahr mehr, sondern ein wachsendes Gesundheitsrisiko vor der Haustür. </a:t>
            </a:r>
            <a:br>
              <a:rPr lang="de-CH" dirty="0"/>
            </a:br>
            <a:r>
              <a:rPr lang="de-CH" dirty="0"/>
              <a:t>Schutz- und Vorsorgemaßnahmen sind dringend notwendig!</a:t>
            </a:r>
          </a:p>
          <a:p>
            <a:endParaRPr lang="de-CH" dirty="0"/>
          </a:p>
        </p:txBody>
      </p:sp>
      <p:sp>
        <p:nvSpPr>
          <p:cNvPr id="4" name="Slide Number Placeholder 3">
            <a:extLst>
              <a:ext uri="{FF2B5EF4-FFF2-40B4-BE49-F238E27FC236}">
                <a16:creationId xmlns:a16="http://schemas.microsoft.com/office/drawing/2014/main" id="{5DF251E7-AFA4-58A1-2EAD-61C2D4087569}"/>
              </a:ext>
            </a:extLst>
          </p:cNvPr>
          <p:cNvSpPr>
            <a:spLocks noGrp="1"/>
          </p:cNvSpPr>
          <p:nvPr>
            <p:ph type="sldNum" sz="quarter" idx="12"/>
          </p:nvPr>
        </p:nvSpPr>
        <p:spPr/>
        <p:txBody>
          <a:bodyPr/>
          <a:lstStyle/>
          <a:p>
            <a:fld id="{5A33CB2A-1702-4C1D-9CC4-8D472D39F19E}" type="slidenum">
              <a:rPr lang="en-US" smtClean="0"/>
              <a:t>16</a:t>
            </a:fld>
            <a:endParaRPr lang="en-US"/>
          </a:p>
        </p:txBody>
      </p:sp>
      <p:pic>
        <p:nvPicPr>
          <p:cNvPr id="6" name="Picture 5">
            <a:extLst>
              <a:ext uri="{FF2B5EF4-FFF2-40B4-BE49-F238E27FC236}">
                <a16:creationId xmlns:a16="http://schemas.microsoft.com/office/drawing/2014/main" id="{6C9B0323-A9A6-4239-1D08-6A8F0D7CE30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9545381">
            <a:off x="7982372" y="-17337"/>
            <a:ext cx="675931" cy="2394201"/>
          </a:xfrm>
          <a:prstGeom prst="rect">
            <a:avLst/>
          </a:prstGeom>
        </p:spPr>
      </p:pic>
      <p:pic>
        <p:nvPicPr>
          <p:cNvPr id="8" name="Picture 7">
            <a:extLst>
              <a:ext uri="{FF2B5EF4-FFF2-40B4-BE49-F238E27FC236}">
                <a16:creationId xmlns:a16="http://schemas.microsoft.com/office/drawing/2014/main" id="{843A4E9E-D50B-0208-C753-F3D3A4D0D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28194">
            <a:off x="8954332" y="959939"/>
            <a:ext cx="1975006" cy="1110941"/>
          </a:xfrm>
          <a:prstGeom prst="rect">
            <a:avLst/>
          </a:prstGeom>
        </p:spPr>
      </p:pic>
      <p:pic>
        <p:nvPicPr>
          <p:cNvPr id="10" name="Picture 9">
            <a:extLst>
              <a:ext uri="{FF2B5EF4-FFF2-40B4-BE49-F238E27FC236}">
                <a16:creationId xmlns:a16="http://schemas.microsoft.com/office/drawing/2014/main" id="{ECB43771-4A30-430C-B891-2E0F1225E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0337" y="1708077"/>
            <a:ext cx="1906009" cy="1906009"/>
          </a:xfrm>
          <a:prstGeom prst="rect">
            <a:avLst/>
          </a:prstGeom>
        </p:spPr>
      </p:pic>
    </p:spTree>
    <p:extLst>
      <p:ext uri="{BB962C8B-B14F-4D97-AF65-F5344CB8AC3E}">
        <p14:creationId xmlns:p14="http://schemas.microsoft.com/office/powerpoint/2010/main" val="28277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BEC5D2BB-E56C-A726-7CBE-4FBAAB46C5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3678" y="772451"/>
            <a:ext cx="4846937" cy="5850687"/>
          </a:xfrm>
          <a:prstGeom prst="rect">
            <a:avLst/>
          </a:prstGeom>
        </p:spPr>
      </p:pic>
      <p:sp>
        <p:nvSpPr>
          <p:cNvPr id="2" name="Title 1">
            <a:extLst>
              <a:ext uri="{FF2B5EF4-FFF2-40B4-BE49-F238E27FC236}">
                <a16:creationId xmlns:a16="http://schemas.microsoft.com/office/drawing/2014/main" id="{533A3ED8-DA8B-A69B-CF92-D84F917AF011}"/>
              </a:ext>
            </a:extLst>
          </p:cNvPr>
          <p:cNvSpPr>
            <a:spLocks noGrp="1"/>
          </p:cNvSpPr>
          <p:nvPr>
            <p:ph type="title"/>
          </p:nvPr>
        </p:nvSpPr>
        <p:spPr/>
        <p:txBody>
          <a:bodyPr/>
          <a:lstStyle/>
          <a:p>
            <a:r>
              <a:rPr lang="de-CH" dirty="0"/>
              <a:t>Welcher Mückenschutz taugt etwas?</a:t>
            </a:r>
          </a:p>
        </p:txBody>
      </p:sp>
      <p:sp>
        <p:nvSpPr>
          <p:cNvPr id="4" name="Slide Number Placeholder 3">
            <a:extLst>
              <a:ext uri="{FF2B5EF4-FFF2-40B4-BE49-F238E27FC236}">
                <a16:creationId xmlns:a16="http://schemas.microsoft.com/office/drawing/2014/main" id="{8E797EE2-2033-3854-F7A4-AE4D158E8FB9}"/>
              </a:ext>
            </a:extLst>
          </p:cNvPr>
          <p:cNvSpPr>
            <a:spLocks noGrp="1"/>
          </p:cNvSpPr>
          <p:nvPr>
            <p:ph type="sldNum" sz="quarter" idx="12"/>
          </p:nvPr>
        </p:nvSpPr>
        <p:spPr/>
        <p:txBody>
          <a:bodyPr/>
          <a:lstStyle/>
          <a:p>
            <a:fld id="{5A33CB2A-1702-4C1D-9CC4-8D472D39F19E}" type="slidenum">
              <a:rPr lang="en-US" smtClean="0"/>
              <a:t>17</a:t>
            </a:fld>
            <a:endParaRPr lang="en-US"/>
          </a:p>
        </p:txBody>
      </p:sp>
      <p:sp>
        <p:nvSpPr>
          <p:cNvPr id="7" name="Rectangle 6">
            <a:extLst>
              <a:ext uri="{FF2B5EF4-FFF2-40B4-BE49-F238E27FC236}">
                <a16:creationId xmlns:a16="http://schemas.microsoft.com/office/drawing/2014/main" id="{3F43D04C-2A2B-D5E6-8D9F-0E4DD0A88A4B}"/>
              </a:ext>
            </a:extLst>
          </p:cNvPr>
          <p:cNvSpPr/>
          <p:nvPr/>
        </p:nvSpPr>
        <p:spPr>
          <a:xfrm>
            <a:off x="507558" y="878962"/>
            <a:ext cx="2452729" cy="1633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Ergebnis Stiftung Warentest 05/2025</a:t>
            </a:r>
          </a:p>
          <a:p>
            <a:pPr algn="ctr">
              <a:spcBef>
                <a:spcPts val="600"/>
              </a:spcBef>
            </a:pPr>
            <a:r>
              <a:rPr lang="de-CH" dirty="0">
                <a:solidFill>
                  <a:schemeClr val="tx1"/>
                </a:solidFill>
              </a:rPr>
              <a:t>Selektion der einzigen mit «gut» bewerteten Produkte</a:t>
            </a:r>
          </a:p>
        </p:txBody>
      </p:sp>
      <p:sp>
        <p:nvSpPr>
          <p:cNvPr id="12" name="TextBox 11">
            <a:extLst>
              <a:ext uri="{FF2B5EF4-FFF2-40B4-BE49-F238E27FC236}">
                <a16:creationId xmlns:a16="http://schemas.microsoft.com/office/drawing/2014/main" id="{FB327FF6-632D-04B8-2103-1AFB16F80FF3}"/>
              </a:ext>
            </a:extLst>
          </p:cNvPr>
          <p:cNvSpPr txBox="1"/>
          <p:nvPr/>
        </p:nvSpPr>
        <p:spPr>
          <a:xfrm>
            <a:off x="6295546" y="2822141"/>
            <a:ext cx="5691150" cy="3530991"/>
          </a:xfrm>
          <a:prstGeom prst="rect">
            <a:avLst/>
          </a:prstGeom>
        </p:spPr>
        <p:txBody>
          <a:bodyPr vert="horz" lIns="91440" tIns="45720" rIns="91440" bIns="45720" rtlCol="0">
            <a:noAutofit/>
          </a:bodyPr>
          <a:lstStyle>
            <a:defPPr>
              <a:defRPr lang="de-DE"/>
            </a:defPPr>
            <a:lvl1pPr indent="0">
              <a:lnSpc>
                <a:spcPct val="120000"/>
              </a:lnSpc>
              <a:spcBef>
                <a:spcPts val="1000"/>
              </a:spcBef>
              <a:buFont typeface="Arial" panose="020B0604020202020204" pitchFamily="34" charset="0"/>
              <a:buNone/>
              <a:defRPr>
                <a:latin typeface="Arial" panose="020B0604020202020204" pitchFamily="34" charset="0"/>
                <a:cs typeface="Arial" panose="020B0604020202020204" pitchFamily="34" charset="0"/>
              </a:defRPr>
            </a:lvl1pPr>
            <a:lvl2pPr marL="548640" indent="-228600">
              <a:lnSpc>
                <a:spcPct val="120000"/>
              </a:lnSpc>
              <a:spcBef>
                <a:spcPts val="500"/>
              </a:spcBef>
              <a:buFont typeface="Neue Haas Grotesk Text Pro" panose="020B0504020202020204" pitchFamily="34" charset="0"/>
              <a:buChar char="–"/>
              <a:defRPr sz="1600">
                <a:latin typeface="Arial" panose="020B0604020202020204" pitchFamily="34" charset="0"/>
                <a:cs typeface="Arial" panose="020B0604020202020204" pitchFamily="34" charset="0"/>
              </a:defRPr>
            </a:lvl2pPr>
            <a:lvl3pPr marL="777240" indent="-228600">
              <a:lnSpc>
                <a:spcPct val="1200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3pPr>
            <a:lvl4pPr marL="914400" indent="-228600">
              <a:lnSpc>
                <a:spcPct val="120000"/>
              </a:lnSpc>
              <a:spcBef>
                <a:spcPts val="500"/>
              </a:spcBef>
              <a:buFont typeface="Neue Haas Grotesk Text Pro" panose="020B0504020202020204" pitchFamily="34" charset="0"/>
              <a:buChar char="–"/>
              <a:defRPr sz="1200">
                <a:latin typeface="Arial" panose="020B0604020202020204" pitchFamily="34" charset="0"/>
                <a:cs typeface="Arial" panose="020B0604020202020204" pitchFamily="34" charset="0"/>
              </a:defRPr>
            </a:lvl4pPr>
            <a:lvl5pPr marL="1097280" indent="-228600">
              <a:lnSpc>
                <a:spcPct val="12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CH" dirty="0"/>
              <a:t>Nur die Mittel DEET und Icaridin garantieren eine funktionierende Mückenabwehr, da es sich hier um Geruchsstoffe handelt, die die Mücken wirklich meiden!</a:t>
            </a:r>
          </a:p>
          <a:p>
            <a:r>
              <a:rPr lang="de-CH" dirty="0"/>
              <a:t>Wer auf «natürliche Mittel» im Sinne von Ölen und Aromen setzt, kann sich das Geld sparen – die taugen absolut nichts. Nur weil eine Geruchskonzentration für uns teils unangenehm stark ist, muss das nicht für Mücken gelten. Vielleicht zieht es sie an? Anekdotische Evidenz («mir hat’s geholfen») ist der schlechteste Ratgeber!</a:t>
            </a:r>
          </a:p>
        </p:txBody>
      </p:sp>
      <p:pic>
        <p:nvPicPr>
          <p:cNvPr id="14" name="Picture 13">
            <a:extLst>
              <a:ext uri="{FF2B5EF4-FFF2-40B4-BE49-F238E27FC236}">
                <a16:creationId xmlns:a16="http://schemas.microsoft.com/office/drawing/2014/main" id="{97AF1F77-7992-BCF8-3C69-3BAA29E021B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73709" y="369737"/>
            <a:ext cx="2404425" cy="2537059"/>
          </a:xfrm>
          <a:prstGeom prst="rect">
            <a:avLst/>
          </a:prstGeom>
        </p:spPr>
      </p:pic>
    </p:spTree>
    <p:extLst>
      <p:ext uri="{BB962C8B-B14F-4D97-AF65-F5344CB8AC3E}">
        <p14:creationId xmlns:p14="http://schemas.microsoft.com/office/powerpoint/2010/main" val="8274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68B121-3806-DC03-85BD-1EEA54D3E8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0828076" cy="6868788"/>
          </a:xfrm>
          <a:prstGeom prst="rect">
            <a:avLst/>
          </a:prstGeom>
        </p:spPr>
      </p:pic>
      <p:sp>
        <p:nvSpPr>
          <p:cNvPr id="8" name="Freeform: Shape 7">
            <a:extLst>
              <a:ext uri="{FF2B5EF4-FFF2-40B4-BE49-F238E27FC236}">
                <a16:creationId xmlns:a16="http://schemas.microsoft.com/office/drawing/2014/main" id="{61C344B2-56F0-9C69-F2A5-172EB4949800}"/>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1D0C35A8-75C1-B556-0679-DC1B80AB0CC8}"/>
              </a:ext>
            </a:extLst>
          </p:cNvPr>
          <p:cNvSpPr txBox="1">
            <a:spLocks/>
          </p:cNvSpPr>
          <p:nvPr/>
        </p:nvSpPr>
        <p:spPr>
          <a:xfrm>
            <a:off x="7263863" y="5655500"/>
            <a:ext cx="4420579" cy="10142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lnSpc>
                <a:spcPct val="100000"/>
              </a:lnSpc>
            </a:pPr>
            <a:r>
              <a:rPr lang="en-US" dirty="0" err="1"/>
              <a:t>Schockanrufe</a:t>
            </a:r>
            <a:endParaRPr lang="de-CH" dirty="0"/>
          </a:p>
        </p:txBody>
      </p:sp>
      <p:sp>
        <p:nvSpPr>
          <p:cNvPr id="4" name="Subtitle 2">
            <a:extLst>
              <a:ext uri="{FF2B5EF4-FFF2-40B4-BE49-F238E27FC236}">
                <a16:creationId xmlns:a16="http://schemas.microsoft.com/office/drawing/2014/main" id="{B87AAB6C-8B1F-C04C-E8E0-43604B957C2F}"/>
              </a:ext>
            </a:extLst>
          </p:cNvPr>
          <p:cNvSpPr txBox="1">
            <a:spLocks/>
          </p:cNvSpPr>
          <p:nvPr/>
        </p:nvSpPr>
        <p:spPr>
          <a:xfrm>
            <a:off x="8488681" y="3869205"/>
            <a:ext cx="3261410" cy="1956278"/>
          </a:xfrm>
          <a:prstGeom prst="rect">
            <a:avLst/>
          </a:prstGeom>
        </p:spPr>
        <p:txBody>
          <a:bodyPr vert="horz" lIns="91440" tIns="45720" rIns="91440" bIns="45720" rtlCol="0" anchor="b">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CH" sz="3200" dirty="0"/>
              <a:t>Was </a:t>
            </a:r>
            <a:br>
              <a:rPr lang="de-CH" sz="3200" dirty="0"/>
            </a:br>
            <a:r>
              <a:rPr lang="de-CH" sz="3200" dirty="0"/>
              <a:t>können wir dagegen tun?</a:t>
            </a:r>
          </a:p>
        </p:txBody>
      </p:sp>
    </p:spTree>
    <p:extLst>
      <p:ext uri="{BB962C8B-B14F-4D97-AF65-F5344CB8AC3E}">
        <p14:creationId xmlns:p14="http://schemas.microsoft.com/office/powerpoint/2010/main" val="398666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B6E1-3C9C-ABEE-809A-04CF3BE9D52B}"/>
              </a:ext>
            </a:extLst>
          </p:cNvPr>
          <p:cNvSpPr>
            <a:spLocks noGrp="1"/>
          </p:cNvSpPr>
          <p:nvPr>
            <p:ph type="title"/>
          </p:nvPr>
        </p:nvSpPr>
        <p:spPr/>
        <p:txBody>
          <a:bodyPr/>
          <a:lstStyle/>
          <a:p>
            <a:r>
              <a:rPr lang="de-CH" dirty="0"/>
              <a:t>Nur etwas für Alte? Nein!</a:t>
            </a:r>
          </a:p>
        </p:txBody>
      </p:sp>
      <p:sp>
        <p:nvSpPr>
          <p:cNvPr id="3" name="Content Placeholder 2">
            <a:extLst>
              <a:ext uri="{FF2B5EF4-FFF2-40B4-BE49-F238E27FC236}">
                <a16:creationId xmlns:a16="http://schemas.microsoft.com/office/drawing/2014/main" id="{D546BFD9-2E74-5EDE-6DD8-3B3AB5493C45}"/>
              </a:ext>
            </a:extLst>
          </p:cNvPr>
          <p:cNvSpPr>
            <a:spLocks noGrp="1"/>
          </p:cNvSpPr>
          <p:nvPr>
            <p:ph idx="1"/>
          </p:nvPr>
        </p:nvSpPr>
        <p:spPr/>
        <p:txBody>
          <a:bodyPr/>
          <a:lstStyle/>
          <a:p>
            <a:r>
              <a:rPr lang="de-CH" dirty="0"/>
              <a:t>In Deutschland wurden 2023 mehr als 117 Millionen Euro erbeutet. Die Anzahl der Versuche sinkt leicht, aber die Höhe der Summen steigt rapide.</a:t>
            </a:r>
          </a:p>
          <a:p>
            <a:pPr>
              <a:spcBef>
                <a:spcPts val="600"/>
              </a:spcBef>
            </a:pPr>
            <a:r>
              <a:rPr lang="de-CH" dirty="0"/>
              <a:t>Nur ein Beispiel:</a:t>
            </a:r>
          </a:p>
          <a:p>
            <a:pPr marL="717550" algn="just">
              <a:lnSpc>
                <a:spcPct val="110000"/>
              </a:lnSpc>
            </a:pPr>
            <a:r>
              <a:rPr lang="de-CH" dirty="0">
                <a:latin typeface="Times New Roman" panose="02020603050405020304" pitchFamily="18" charset="0"/>
                <a:cs typeface="Times New Roman" panose="02020603050405020304" pitchFamily="18" charset="0"/>
              </a:rPr>
              <a:t>Ende Juli ‘24 übergab ein Münchner Wertsachen im Wert von 400.000 Euro an betrügerische Abholer. Dem Opfer wurde vorgemacht, es solle die angebliche Polizei bei aktuellen Ermittlungen gegen kriminelle Bankmitarbeiter unterstützen und deshalb in der Bank aufbewahrte Vermögenswerte zur Eigentumssicherung übergeben.</a:t>
            </a:r>
          </a:p>
          <a:p>
            <a:pPr>
              <a:lnSpc>
                <a:spcPct val="110000"/>
              </a:lnSpc>
              <a:spcBef>
                <a:spcPts val="600"/>
              </a:spcBef>
            </a:pPr>
            <a:endParaRPr lang="de-CH" dirty="0"/>
          </a:p>
          <a:p>
            <a:pPr>
              <a:lnSpc>
                <a:spcPct val="110000"/>
              </a:lnSpc>
              <a:spcBef>
                <a:spcPts val="600"/>
              </a:spcBef>
            </a:pPr>
            <a:r>
              <a:rPr lang="de-CH" dirty="0"/>
              <a:t>Generell können solche Anrufe jeden Treffen! Alter spielt keine Rolle! Auch jüngere werden Opfer.</a:t>
            </a:r>
          </a:p>
          <a:p>
            <a:pPr>
              <a:lnSpc>
                <a:spcPct val="110000"/>
              </a:lnSpc>
              <a:spcBef>
                <a:spcPts val="600"/>
              </a:spcBef>
            </a:pPr>
            <a:endParaRPr lang="de-CH" dirty="0"/>
          </a:p>
          <a:p>
            <a:pPr>
              <a:lnSpc>
                <a:spcPct val="110000"/>
              </a:lnSpc>
              <a:spcBef>
                <a:spcPts val="600"/>
              </a:spcBef>
            </a:pPr>
            <a:r>
              <a:rPr lang="de-CH" dirty="0"/>
              <a:t>Das Kernproblem ist die spontane Überforderung mit der Situation, der Glaube die «echte» Person sei in grosser Not und das dauernde Füttern mit immer neuen Informationen durch den Betrüger, die man gar nicht verarbeiten kann. Damit wird das Hirn abgeschaltet.</a:t>
            </a:r>
          </a:p>
        </p:txBody>
      </p:sp>
      <p:sp>
        <p:nvSpPr>
          <p:cNvPr id="4" name="Slide Number Placeholder 3">
            <a:extLst>
              <a:ext uri="{FF2B5EF4-FFF2-40B4-BE49-F238E27FC236}">
                <a16:creationId xmlns:a16="http://schemas.microsoft.com/office/drawing/2014/main" id="{A149EFC7-6094-EC86-1036-864123011120}"/>
              </a:ext>
            </a:extLst>
          </p:cNvPr>
          <p:cNvSpPr>
            <a:spLocks noGrp="1"/>
          </p:cNvSpPr>
          <p:nvPr>
            <p:ph type="sldNum" sz="quarter" idx="12"/>
          </p:nvPr>
        </p:nvSpPr>
        <p:spPr/>
        <p:txBody>
          <a:bodyPr/>
          <a:lstStyle/>
          <a:p>
            <a:fld id="{5A33CB2A-1702-4C1D-9CC4-8D472D39F19E}" type="slidenum">
              <a:rPr lang="en-US" smtClean="0"/>
              <a:t>19</a:t>
            </a:fld>
            <a:endParaRPr lang="en-US"/>
          </a:p>
        </p:txBody>
      </p:sp>
    </p:spTree>
    <p:extLst>
      <p:ext uri="{BB962C8B-B14F-4D97-AF65-F5344CB8AC3E}">
        <p14:creationId xmlns:p14="http://schemas.microsoft.com/office/powerpoint/2010/main" val="21477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64A3-DF9A-C62E-824D-77E725A02827}"/>
              </a:ext>
            </a:extLst>
          </p:cNvPr>
          <p:cNvSpPr>
            <a:spLocks noGrp="1"/>
          </p:cNvSpPr>
          <p:nvPr>
            <p:ph type="ctrTitle"/>
          </p:nvPr>
        </p:nvSpPr>
        <p:spPr>
          <a:xfrm>
            <a:off x="4155707" y="148970"/>
            <a:ext cx="3797709" cy="676940"/>
          </a:xfrm>
        </p:spPr>
        <p:txBody>
          <a:bodyPr anchor="t"/>
          <a:lstStyle/>
          <a:p>
            <a:pPr algn="ctr"/>
            <a:r>
              <a:rPr lang="en-US" dirty="0" err="1"/>
              <a:t>Willkommen</a:t>
            </a:r>
            <a:r>
              <a:rPr lang="en-US" dirty="0"/>
              <a:t> </a:t>
            </a:r>
            <a:r>
              <a:rPr lang="en-US" dirty="0" err="1"/>
              <a:t>zur</a:t>
            </a:r>
            <a:r>
              <a:rPr lang="en-US" dirty="0"/>
              <a:t> </a:t>
            </a:r>
            <a:endParaRPr lang="de-CH" dirty="0"/>
          </a:p>
        </p:txBody>
      </p:sp>
      <p:sp>
        <p:nvSpPr>
          <p:cNvPr id="4" name="Slide Number Placeholder 3">
            <a:extLst>
              <a:ext uri="{FF2B5EF4-FFF2-40B4-BE49-F238E27FC236}">
                <a16:creationId xmlns:a16="http://schemas.microsoft.com/office/drawing/2014/main" id="{ACF49BE6-3ACB-5E25-3F72-9C9BCE21FF70}"/>
              </a:ext>
            </a:extLst>
          </p:cNvPr>
          <p:cNvSpPr>
            <a:spLocks noGrp="1"/>
          </p:cNvSpPr>
          <p:nvPr>
            <p:ph type="sldNum" sz="quarter" idx="12"/>
          </p:nvPr>
        </p:nvSpPr>
        <p:spPr/>
        <p:txBody>
          <a:bodyPr/>
          <a:lstStyle/>
          <a:p>
            <a:fld id="{5A33CB2A-1702-4C1D-9CC4-8D472D39F19E}" type="slidenum">
              <a:rPr lang="en-US" smtClean="0"/>
              <a:t>2</a:t>
            </a:fld>
            <a:endParaRPr lang="en-US"/>
          </a:p>
        </p:txBody>
      </p:sp>
      <p:sp>
        <p:nvSpPr>
          <p:cNvPr id="7" name="Rectangle 6">
            <a:extLst>
              <a:ext uri="{FF2B5EF4-FFF2-40B4-BE49-F238E27FC236}">
                <a16:creationId xmlns:a16="http://schemas.microsoft.com/office/drawing/2014/main" id="{2F06FFDB-047F-9FDF-4C0F-3167232BCE72}"/>
              </a:ext>
            </a:extLst>
          </p:cNvPr>
          <p:cNvSpPr/>
          <p:nvPr/>
        </p:nvSpPr>
        <p:spPr>
          <a:xfrm>
            <a:off x="10537723" y="0"/>
            <a:ext cx="1654277" cy="1122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Picture 4">
            <a:extLst>
              <a:ext uri="{FF2B5EF4-FFF2-40B4-BE49-F238E27FC236}">
                <a16:creationId xmlns:a16="http://schemas.microsoft.com/office/drawing/2014/main" id="{21F72DFB-C880-B540-33E1-8E529494CE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6736" y="30185"/>
            <a:ext cx="6538527" cy="6797629"/>
          </a:xfrm>
          <a:prstGeom prst="rect">
            <a:avLst/>
          </a:prstGeom>
        </p:spPr>
      </p:pic>
    </p:spTree>
    <p:extLst>
      <p:ext uri="{BB962C8B-B14F-4D97-AF65-F5344CB8AC3E}">
        <p14:creationId xmlns:p14="http://schemas.microsoft.com/office/powerpoint/2010/main" val="158054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69220F-464D-F70B-D256-99661C305406}"/>
              </a:ext>
            </a:extLst>
          </p:cNvPr>
          <p:cNvSpPr/>
          <p:nvPr/>
        </p:nvSpPr>
        <p:spPr>
          <a:xfrm>
            <a:off x="8819536" y="2192597"/>
            <a:ext cx="2418736" cy="232041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ctr"/>
            <a:r>
              <a:rPr lang="de-CH" dirty="0"/>
              <a:t>Schockanruf </a:t>
            </a:r>
            <a:br>
              <a:rPr lang="de-CH" dirty="0"/>
            </a:br>
            <a:r>
              <a:rPr lang="de-CH" sz="1400" dirty="0"/>
              <a:t>(Originalanruf nachgesprochen, von mir zeitlich gekürzt ~4:30)</a:t>
            </a:r>
            <a:endParaRPr lang="de-CH" dirty="0"/>
          </a:p>
        </p:txBody>
      </p:sp>
      <p:sp>
        <p:nvSpPr>
          <p:cNvPr id="2" name="Title 1">
            <a:extLst>
              <a:ext uri="{FF2B5EF4-FFF2-40B4-BE49-F238E27FC236}">
                <a16:creationId xmlns:a16="http://schemas.microsoft.com/office/drawing/2014/main" id="{AE4E63BA-DBB8-18C7-45A4-07DAE8D6FF53}"/>
              </a:ext>
            </a:extLst>
          </p:cNvPr>
          <p:cNvSpPr>
            <a:spLocks noGrp="1"/>
          </p:cNvSpPr>
          <p:nvPr>
            <p:ph type="title"/>
          </p:nvPr>
        </p:nvSpPr>
        <p:spPr/>
        <p:txBody>
          <a:bodyPr/>
          <a:lstStyle/>
          <a:p>
            <a:r>
              <a:rPr lang="de-CH" dirty="0"/>
              <a:t>Ein (nachgesprochener) Anruf</a:t>
            </a:r>
          </a:p>
        </p:txBody>
      </p:sp>
      <p:sp>
        <p:nvSpPr>
          <p:cNvPr id="3" name="Content Placeholder 2">
            <a:extLst>
              <a:ext uri="{FF2B5EF4-FFF2-40B4-BE49-F238E27FC236}">
                <a16:creationId xmlns:a16="http://schemas.microsoft.com/office/drawing/2014/main" id="{59E06D25-99F8-3F78-F2E2-F7D477F0963D}"/>
              </a:ext>
            </a:extLst>
          </p:cNvPr>
          <p:cNvSpPr>
            <a:spLocks noGrp="1"/>
          </p:cNvSpPr>
          <p:nvPr>
            <p:ph idx="1"/>
          </p:nvPr>
        </p:nvSpPr>
        <p:spPr>
          <a:xfrm>
            <a:off x="516098" y="1093305"/>
            <a:ext cx="7531605" cy="3616347"/>
          </a:xfrm>
        </p:spPr>
        <p:txBody>
          <a:bodyPr/>
          <a:lstStyle/>
          <a:p>
            <a:r>
              <a:rPr lang="de-CH" dirty="0"/>
              <a:t>Quelle: </a:t>
            </a:r>
            <a:r>
              <a:rPr lang="de-CH" dirty="0">
                <a:hlinkClick r:id="rId6"/>
              </a:rPr>
              <a:t>https://www.polizei.hamburg/geschockt-abgezockt</a:t>
            </a:r>
            <a:r>
              <a:rPr lang="de-CH" dirty="0"/>
              <a:t> </a:t>
            </a:r>
          </a:p>
          <a:p>
            <a:endParaRPr lang="de-CH" dirty="0"/>
          </a:p>
          <a:p>
            <a:r>
              <a:rPr lang="de-CH" dirty="0"/>
              <a:t>Bevor wir die gekürzte Version anhören:</a:t>
            </a:r>
          </a:p>
          <a:p>
            <a:pPr marL="285750" indent="-285750">
              <a:buFontTx/>
              <a:buChar char="-"/>
            </a:pPr>
            <a:r>
              <a:rPr lang="de-CH" dirty="0"/>
              <a:t>Stellt Euch jemanden vor, dem Ihr im Notfall unbedingt helfen würdet (Kinder, Ehepartner, Eltern, Geschwister, …)</a:t>
            </a:r>
          </a:p>
          <a:p>
            <a:pPr marL="285750" indent="-285750">
              <a:buFontTx/>
              <a:buChar char="-"/>
            </a:pPr>
            <a:r>
              <a:rPr lang="de-CH" dirty="0"/>
              <a:t>Stellt Euch vor Ihr glaubt, dass diese Person wirklich am anderen Ende der Leitung ist</a:t>
            </a:r>
          </a:p>
          <a:p>
            <a:pPr marL="285750" indent="-285750">
              <a:buFontTx/>
              <a:buChar char="-"/>
            </a:pPr>
            <a:r>
              <a:rPr lang="de-CH" dirty="0"/>
              <a:t>Versucht Euch den Stress der Nachricht vorzustellen</a:t>
            </a:r>
          </a:p>
          <a:p>
            <a:endParaRPr lang="de-CH" dirty="0"/>
          </a:p>
        </p:txBody>
      </p:sp>
      <p:sp>
        <p:nvSpPr>
          <p:cNvPr id="4" name="Slide Number Placeholder 3">
            <a:extLst>
              <a:ext uri="{FF2B5EF4-FFF2-40B4-BE49-F238E27FC236}">
                <a16:creationId xmlns:a16="http://schemas.microsoft.com/office/drawing/2014/main" id="{0D963E19-28EE-7128-010A-BED211166EBF}"/>
              </a:ext>
            </a:extLst>
          </p:cNvPr>
          <p:cNvSpPr>
            <a:spLocks noGrp="1"/>
          </p:cNvSpPr>
          <p:nvPr>
            <p:ph type="sldNum" sz="quarter" idx="12"/>
          </p:nvPr>
        </p:nvSpPr>
        <p:spPr/>
        <p:txBody>
          <a:bodyPr/>
          <a:lstStyle/>
          <a:p>
            <a:fld id="{5A33CB2A-1702-4C1D-9CC4-8D472D39F19E}" type="slidenum">
              <a:rPr lang="en-US" smtClean="0"/>
              <a:t>20</a:t>
            </a:fld>
            <a:endParaRPr lang="en-US"/>
          </a:p>
        </p:txBody>
      </p:sp>
      <p:sp>
        <p:nvSpPr>
          <p:cNvPr id="13" name="Rectangle 12">
            <a:extLst>
              <a:ext uri="{FF2B5EF4-FFF2-40B4-BE49-F238E27FC236}">
                <a16:creationId xmlns:a16="http://schemas.microsoft.com/office/drawing/2014/main" id="{CF797F44-BB59-8F72-A4B3-98FA47459476}"/>
              </a:ext>
            </a:extLst>
          </p:cNvPr>
          <p:cNvSpPr/>
          <p:nvPr/>
        </p:nvSpPr>
        <p:spPr>
          <a:xfrm>
            <a:off x="8819536" y="5135770"/>
            <a:ext cx="2418736" cy="1052759"/>
          </a:xfrm>
          <a:prstGeom prst="rect">
            <a:avLst/>
          </a:prstGeom>
          <a:solidFill>
            <a:schemeClr val="bg1">
              <a:lumMod val="8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ctr"/>
            <a:r>
              <a:rPr lang="de-CH" sz="1200" dirty="0">
                <a:solidFill>
                  <a:sysClr val="windowText" lastClr="000000"/>
                </a:solidFill>
              </a:rPr>
              <a:t>Lautstärke-Test</a:t>
            </a:r>
          </a:p>
        </p:txBody>
      </p:sp>
      <p:pic>
        <p:nvPicPr>
          <p:cNvPr id="5" name="schockanrufe-au-data_4_20">
            <a:hlinkClick r:id="" action="ppaction://media"/>
            <a:extLst>
              <a:ext uri="{FF2B5EF4-FFF2-40B4-BE49-F238E27FC236}">
                <a16:creationId xmlns:a16="http://schemas.microsoft.com/office/drawing/2014/main" id="{E2DC05F4-69F5-114A-3A1C-D7C9506503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36091" y="3420502"/>
            <a:ext cx="487363" cy="487363"/>
          </a:xfrm>
          <a:prstGeom prst="rect">
            <a:avLst/>
          </a:prstGeom>
        </p:spPr>
      </p:pic>
      <p:pic>
        <p:nvPicPr>
          <p:cNvPr id="7" name="Picture 6">
            <a:extLst>
              <a:ext uri="{FF2B5EF4-FFF2-40B4-BE49-F238E27FC236}">
                <a16:creationId xmlns:a16="http://schemas.microsoft.com/office/drawing/2014/main" id="{2E678EB2-4ECF-54CE-7B02-882DE59035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78595" y="828940"/>
            <a:ext cx="2049958" cy="952583"/>
          </a:xfrm>
          <a:prstGeom prst="rect">
            <a:avLst/>
          </a:prstGeom>
        </p:spPr>
      </p:pic>
      <p:grpSp>
        <p:nvGrpSpPr>
          <p:cNvPr id="11" name="Group 10">
            <a:extLst>
              <a:ext uri="{FF2B5EF4-FFF2-40B4-BE49-F238E27FC236}">
                <a16:creationId xmlns:a16="http://schemas.microsoft.com/office/drawing/2014/main" id="{AB52BDBA-16EB-9BB1-B8D7-35F052EB976E}"/>
              </a:ext>
            </a:extLst>
          </p:cNvPr>
          <p:cNvGrpSpPr/>
          <p:nvPr/>
        </p:nvGrpSpPr>
        <p:grpSpPr>
          <a:xfrm>
            <a:off x="5080071" y="4553039"/>
            <a:ext cx="2045109" cy="2089354"/>
            <a:chOff x="3372465" y="4596581"/>
            <a:chExt cx="2045109" cy="2089354"/>
          </a:xfrm>
        </p:grpSpPr>
        <p:sp>
          <p:nvSpPr>
            <p:cNvPr id="10" name="Rectangle 9">
              <a:extLst>
                <a:ext uri="{FF2B5EF4-FFF2-40B4-BE49-F238E27FC236}">
                  <a16:creationId xmlns:a16="http://schemas.microsoft.com/office/drawing/2014/main" id="{9ED44398-B2E3-594A-209B-BE960CEEEFD3}"/>
                </a:ext>
              </a:extLst>
            </p:cNvPr>
            <p:cNvSpPr/>
            <p:nvPr/>
          </p:nvSpPr>
          <p:spPr>
            <a:xfrm>
              <a:off x="3372465" y="4596581"/>
              <a:ext cx="2045109" cy="208935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Octagon 8">
              <a:extLst>
                <a:ext uri="{FF2B5EF4-FFF2-40B4-BE49-F238E27FC236}">
                  <a16:creationId xmlns:a16="http://schemas.microsoft.com/office/drawing/2014/main" id="{4D0560D5-09A5-510F-5296-14A35779A777}"/>
                </a:ext>
              </a:extLst>
            </p:cNvPr>
            <p:cNvSpPr/>
            <p:nvPr/>
          </p:nvSpPr>
          <p:spPr>
            <a:xfrm>
              <a:off x="3519948" y="4762701"/>
              <a:ext cx="1725562" cy="1725562"/>
            </a:xfrm>
            <a:prstGeom prst="octagon">
              <a:avLst/>
            </a:prstGeom>
            <a:solidFill>
              <a:srgbClr val="FF0000"/>
            </a:solid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t>Wie gehen wir damit um?</a:t>
              </a:r>
            </a:p>
          </p:txBody>
        </p:sp>
      </p:grpSp>
      <p:pic>
        <p:nvPicPr>
          <p:cNvPr id="12" name="Lautstärke-Test">
            <a:hlinkClick r:id="" action="ppaction://media"/>
            <a:extLst>
              <a:ext uri="{FF2B5EF4-FFF2-40B4-BE49-F238E27FC236}">
                <a16:creationId xmlns:a16="http://schemas.microsoft.com/office/drawing/2014/main" id="{52E7333C-834F-02D0-40D4-1D03A29E1C7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785222" y="5411199"/>
            <a:ext cx="487363" cy="487363"/>
          </a:xfrm>
          <a:prstGeom prst="rect">
            <a:avLst/>
          </a:prstGeom>
        </p:spPr>
      </p:pic>
    </p:spTree>
    <p:extLst>
      <p:ext uri="{BB962C8B-B14F-4D97-AF65-F5344CB8AC3E}">
        <p14:creationId xmlns:p14="http://schemas.microsoft.com/office/powerpoint/2010/main" val="13761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audio>
              <p:cMediaNode vol="80000">
                <p:cTn id="10" fill="hold" display="0">
                  <p:stCondLst>
                    <p:cond delay="indefinite"/>
                  </p:stCondLst>
                  <p:endCondLst>
                    <p:cond evt="onStopAudio" delay="0">
                      <p:tgtEl>
                        <p:sldTgt/>
                      </p:tgtEl>
                    </p:cond>
                  </p:endCondLst>
                </p:cTn>
                <p:tgtEl>
                  <p:spTgt spid="1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F534-F0FF-C321-2366-22F825CC90A1}"/>
              </a:ext>
            </a:extLst>
          </p:cNvPr>
          <p:cNvSpPr>
            <a:spLocks noGrp="1"/>
          </p:cNvSpPr>
          <p:nvPr>
            <p:ph type="title"/>
          </p:nvPr>
        </p:nvSpPr>
        <p:spPr/>
        <p:txBody>
          <a:bodyPr/>
          <a:lstStyle/>
          <a:p>
            <a:r>
              <a:rPr lang="de-CH" dirty="0"/>
              <a:t>Tipps</a:t>
            </a:r>
          </a:p>
        </p:txBody>
      </p:sp>
      <p:sp>
        <p:nvSpPr>
          <p:cNvPr id="3" name="Content Placeholder 2">
            <a:extLst>
              <a:ext uri="{FF2B5EF4-FFF2-40B4-BE49-F238E27FC236}">
                <a16:creationId xmlns:a16="http://schemas.microsoft.com/office/drawing/2014/main" id="{DD5FF3DD-65D7-D6E3-07B5-6BEC86A69F9F}"/>
              </a:ext>
            </a:extLst>
          </p:cNvPr>
          <p:cNvSpPr>
            <a:spLocks noGrp="1"/>
          </p:cNvSpPr>
          <p:nvPr>
            <p:ph idx="1"/>
          </p:nvPr>
        </p:nvSpPr>
        <p:spPr>
          <a:xfrm>
            <a:off x="516099" y="1093305"/>
            <a:ext cx="7345110" cy="5220684"/>
          </a:xfrm>
        </p:spPr>
        <p:txBody>
          <a:bodyPr/>
          <a:lstStyle/>
          <a:p>
            <a:r>
              <a:rPr lang="de-CH" dirty="0"/>
              <a:t>Es gibt viele Hinweise:</a:t>
            </a:r>
          </a:p>
          <a:p>
            <a:pPr marL="285750" indent="-285750">
              <a:lnSpc>
                <a:spcPct val="100000"/>
              </a:lnSpc>
              <a:spcBef>
                <a:spcPts val="300"/>
              </a:spcBef>
              <a:buFontTx/>
              <a:buChar char="-"/>
            </a:pPr>
            <a:r>
              <a:rPr lang="de-CH" dirty="0"/>
              <a:t>Sofort auflegen</a:t>
            </a:r>
          </a:p>
          <a:p>
            <a:pPr marL="285750" indent="-285750">
              <a:lnSpc>
                <a:spcPct val="100000"/>
              </a:lnSpc>
              <a:spcBef>
                <a:spcPts val="300"/>
              </a:spcBef>
              <a:buFontTx/>
              <a:buChar char="-"/>
            </a:pPr>
            <a:r>
              <a:rPr lang="de-CH" dirty="0"/>
              <a:t>Versuchen die angebliche Person selbst zu erreichen</a:t>
            </a:r>
          </a:p>
          <a:p>
            <a:pPr marL="285750" indent="-285750">
              <a:lnSpc>
                <a:spcPct val="100000"/>
              </a:lnSpc>
              <a:spcBef>
                <a:spcPts val="300"/>
              </a:spcBef>
              <a:buFontTx/>
              <a:buChar char="-"/>
            </a:pPr>
            <a:r>
              <a:rPr lang="de-CH" dirty="0"/>
              <a:t>Etc…</a:t>
            </a:r>
          </a:p>
          <a:p>
            <a:r>
              <a:rPr lang="de-CH" dirty="0"/>
              <a:t>Alle diese Tipps gehen aber davon aus, dass man im Falle so eines Telefonats einen kühlen Kopf behalten und auflegen kann. Das funktioniert selten und wird von den Betrügern aktiv verhindert «Legen sie jetzt nicht auf!».</a:t>
            </a:r>
          </a:p>
          <a:p>
            <a:endParaRPr lang="de-CH" dirty="0"/>
          </a:p>
          <a:p>
            <a:r>
              <a:rPr lang="de-CH" dirty="0"/>
              <a:t>Ausser…</a:t>
            </a:r>
          </a:p>
          <a:p>
            <a:r>
              <a:rPr lang="de-CH" b="1" dirty="0"/>
              <a:t>…man bereitet sich aktiv darauf vor!</a:t>
            </a:r>
          </a:p>
          <a:p>
            <a:r>
              <a:rPr lang="de-CH" b="1" dirty="0"/>
              <a:t>Das ist die einzige Möglichkeit im Falle eines Falles vielleicht doch einen etwas kühleren Kopf zu behalten und sich nicht mitreissen zu lassen.</a:t>
            </a:r>
          </a:p>
        </p:txBody>
      </p:sp>
      <p:sp>
        <p:nvSpPr>
          <p:cNvPr id="4" name="Slide Number Placeholder 3">
            <a:extLst>
              <a:ext uri="{FF2B5EF4-FFF2-40B4-BE49-F238E27FC236}">
                <a16:creationId xmlns:a16="http://schemas.microsoft.com/office/drawing/2014/main" id="{86182EA4-F502-F459-6A63-58345BE3F130}"/>
              </a:ext>
            </a:extLst>
          </p:cNvPr>
          <p:cNvSpPr>
            <a:spLocks noGrp="1"/>
          </p:cNvSpPr>
          <p:nvPr>
            <p:ph type="sldNum" sz="quarter" idx="12"/>
          </p:nvPr>
        </p:nvSpPr>
        <p:spPr/>
        <p:txBody>
          <a:bodyPr/>
          <a:lstStyle/>
          <a:p>
            <a:fld id="{5A33CB2A-1702-4C1D-9CC4-8D472D39F19E}" type="slidenum">
              <a:rPr lang="en-US" smtClean="0"/>
              <a:t>21</a:t>
            </a:fld>
            <a:endParaRPr lang="en-US"/>
          </a:p>
        </p:txBody>
      </p:sp>
      <p:pic>
        <p:nvPicPr>
          <p:cNvPr id="6" name="Picture 5">
            <a:extLst>
              <a:ext uri="{FF2B5EF4-FFF2-40B4-BE49-F238E27FC236}">
                <a16:creationId xmlns:a16="http://schemas.microsoft.com/office/drawing/2014/main" id="{B611315C-2555-59A3-6C81-C8E84F3763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10524" y="1198788"/>
            <a:ext cx="3114675" cy="2145665"/>
          </a:xfrm>
          <a:prstGeom prst="rect">
            <a:avLst/>
          </a:prstGeom>
        </p:spPr>
      </p:pic>
      <p:pic>
        <p:nvPicPr>
          <p:cNvPr id="8" name="Picture 7">
            <a:extLst>
              <a:ext uri="{FF2B5EF4-FFF2-40B4-BE49-F238E27FC236}">
                <a16:creationId xmlns:a16="http://schemas.microsoft.com/office/drawing/2014/main" id="{0CC2BEAD-B01B-FD78-F591-BA38513789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0524" y="4637189"/>
            <a:ext cx="3114675" cy="1752819"/>
          </a:xfrm>
          <a:prstGeom prst="rect">
            <a:avLst/>
          </a:prstGeom>
        </p:spPr>
      </p:pic>
    </p:spTree>
    <p:extLst>
      <p:ext uri="{BB962C8B-B14F-4D97-AF65-F5344CB8AC3E}">
        <p14:creationId xmlns:p14="http://schemas.microsoft.com/office/powerpoint/2010/main" val="15199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61E2-1CF1-968B-61B2-1ACE81CBB2EB}"/>
              </a:ext>
            </a:extLst>
          </p:cNvPr>
          <p:cNvSpPr>
            <a:spLocks noGrp="1"/>
          </p:cNvSpPr>
          <p:nvPr>
            <p:ph type="title"/>
          </p:nvPr>
        </p:nvSpPr>
        <p:spPr/>
        <p:txBody>
          <a:bodyPr/>
          <a:lstStyle/>
          <a:p>
            <a:r>
              <a:rPr lang="de-CH" dirty="0"/>
              <a:t>Konkret…</a:t>
            </a:r>
          </a:p>
        </p:txBody>
      </p:sp>
      <p:sp>
        <p:nvSpPr>
          <p:cNvPr id="3" name="Content Placeholder 2">
            <a:extLst>
              <a:ext uri="{FF2B5EF4-FFF2-40B4-BE49-F238E27FC236}">
                <a16:creationId xmlns:a16="http://schemas.microsoft.com/office/drawing/2014/main" id="{1FB620A2-40B1-547A-0F4B-BFBB3D858A24}"/>
              </a:ext>
            </a:extLst>
          </p:cNvPr>
          <p:cNvSpPr>
            <a:spLocks noGrp="1"/>
          </p:cNvSpPr>
          <p:nvPr>
            <p:ph idx="1"/>
          </p:nvPr>
        </p:nvSpPr>
        <p:spPr>
          <a:xfrm>
            <a:off x="516098" y="1093305"/>
            <a:ext cx="6634641" cy="5220684"/>
          </a:xfrm>
        </p:spPr>
        <p:txBody>
          <a:bodyPr/>
          <a:lstStyle/>
          <a:p>
            <a:pPr marL="342900" indent="-342900">
              <a:lnSpc>
                <a:spcPct val="100000"/>
              </a:lnSpc>
              <a:spcBef>
                <a:spcPts val="600"/>
              </a:spcBef>
              <a:buAutoNum type="arabicPeriod"/>
            </a:pPr>
            <a:r>
              <a:rPr lang="de-CH" dirty="0"/>
              <a:t>Überlegt Euch mit wem Ihr darüber sprechen wollt</a:t>
            </a:r>
          </a:p>
          <a:p>
            <a:pPr marL="342900" indent="-342900">
              <a:lnSpc>
                <a:spcPct val="100000"/>
              </a:lnSpc>
              <a:spcBef>
                <a:spcPts val="600"/>
              </a:spcBef>
              <a:buAutoNum type="arabicPeriod"/>
            </a:pPr>
            <a:r>
              <a:rPr lang="de-CH" sz="2800" b="1" dirty="0">
                <a:solidFill>
                  <a:srgbClr val="FF0000"/>
                </a:solidFill>
              </a:rPr>
              <a:t>Sprecht mit ihnen darüber</a:t>
            </a:r>
          </a:p>
          <a:p>
            <a:pPr marL="342900" indent="-342900">
              <a:lnSpc>
                <a:spcPct val="100000"/>
              </a:lnSpc>
              <a:spcBef>
                <a:spcPts val="600"/>
              </a:spcBef>
              <a:buAutoNum type="arabicPeriod"/>
            </a:pPr>
            <a:r>
              <a:rPr lang="de-CH" dirty="0"/>
              <a:t>Spielt das Audio vor, schaut das Video an (siehe Quellen)</a:t>
            </a:r>
          </a:p>
          <a:p>
            <a:pPr marL="342900" indent="-342900">
              <a:lnSpc>
                <a:spcPct val="100000"/>
              </a:lnSpc>
              <a:spcBef>
                <a:spcPts val="600"/>
              </a:spcBef>
              <a:buAutoNum type="arabicPeriod"/>
            </a:pPr>
            <a:r>
              <a:rPr lang="de-CH" dirty="0"/>
              <a:t>Definiert Regeln und Codewörter (siehe EC-Karte)</a:t>
            </a:r>
          </a:p>
          <a:p>
            <a:pPr marL="342900" indent="-342900">
              <a:lnSpc>
                <a:spcPct val="100000"/>
              </a:lnSpc>
              <a:spcBef>
                <a:spcPts val="600"/>
              </a:spcBef>
              <a:buAutoNum type="arabicPeriod"/>
            </a:pPr>
            <a:r>
              <a:rPr lang="de-CH" b="1" dirty="0"/>
              <a:t>Sprecht eine/zwei Wochen später noch einmal </a:t>
            </a:r>
            <a:br>
              <a:rPr lang="de-CH" b="1" dirty="0"/>
            </a:br>
            <a:r>
              <a:rPr lang="de-CH" b="1" dirty="0"/>
              <a:t>darüber und </a:t>
            </a:r>
            <a:r>
              <a:rPr lang="de-CH" b="1" dirty="0">
                <a:solidFill>
                  <a:srgbClr val="FF0000"/>
                </a:solidFill>
              </a:rPr>
              <a:t>übt</a:t>
            </a:r>
            <a:r>
              <a:rPr lang="de-CH" b="1" dirty="0"/>
              <a:t> das Verhalten</a:t>
            </a:r>
          </a:p>
          <a:p>
            <a:pPr marL="342900" indent="-342900">
              <a:lnSpc>
                <a:spcPct val="100000"/>
              </a:lnSpc>
              <a:spcBef>
                <a:spcPts val="600"/>
              </a:spcBef>
              <a:buAutoNum type="arabicPeriod"/>
            </a:pPr>
            <a:r>
              <a:rPr lang="de-CH" dirty="0"/>
              <a:t>Wiederholt das alle halbe Jahre v.a. bei Älteren</a:t>
            </a:r>
          </a:p>
          <a:p>
            <a:pPr>
              <a:lnSpc>
                <a:spcPct val="100000"/>
              </a:lnSpc>
            </a:pPr>
            <a:r>
              <a:rPr lang="de-CH" dirty="0"/>
              <a:t>Als Hilfe im Portemonnaie oder neben dem Telefon:</a:t>
            </a:r>
          </a:p>
          <a:p>
            <a:pPr>
              <a:lnSpc>
                <a:spcPct val="100000"/>
              </a:lnSpc>
            </a:pPr>
            <a:r>
              <a:rPr lang="de-CH" dirty="0"/>
              <a:t>Die Schockanruf-EC-Karte:</a:t>
            </a:r>
          </a:p>
          <a:p>
            <a:pPr>
              <a:lnSpc>
                <a:spcPct val="100000"/>
              </a:lnSpc>
            </a:pPr>
            <a:endParaRPr lang="de-CH" sz="1600" dirty="0"/>
          </a:p>
          <a:p>
            <a:pPr>
              <a:lnSpc>
                <a:spcPct val="100000"/>
              </a:lnSpc>
            </a:pPr>
            <a:r>
              <a:rPr lang="de-CH" sz="1600" dirty="0"/>
              <a:t>Und wenn Ihr leicht andere Regeln braucht, dann ladet Euch das Word-Dokument auf der </a:t>
            </a:r>
            <a:r>
              <a:rPr lang="de-CH" sz="1600" dirty="0" err="1"/>
              <a:t>KoMi</a:t>
            </a:r>
            <a:r>
              <a:rPr lang="de-CH" sz="1600" dirty="0"/>
              <a:t>-Website herunter und ändert es.</a:t>
            </a:r>
          </a:p>
          <a:p>
            <a:pPr>
              <a:lnSpc>
                <a:spcPct val="100000"/>
              </a:lnSpc>
            </a:pPr>
            <a:r>
              <a:rPr lang="de-CH" sz="1600" dirty="0"/>
              <a:t>Tipp: Beide Seiten sollten das gleiche Codewort haben – ist einfacher</a:t>
            </a:r>
          </a:p>
        </p:txBody>
      </p:sp>
      <p:sp>
        <p:nvSpPr>
          <p:cNvPr id="4" name="Slide Number Placeholder 3">
            <a:extLst>
              <a:ext uri="{FF2B5EF4-FFF2-40B4-BE49-F238E27FC236}">
                <a16:creationId xmlns:a16="http://schemas.microsoft.com/office/drawing/2014/main" id="{36C97832-B17B-B34B-96F1-229896A3DB02}"/>
              </a:ext>
            </a:extLst>
          </p:cNvPr>
          <p:cNvSpPr>
            <a:spLocks noGrp="1"/>
          </p:cNvSpPr>
          <p:nvPr>
            <p:ph type="sldNum" sz="quarter" idx="12"/>
          </p:nvPr>
        </p:nvSpPr>
        <p:spPr/>
        <p:txBody>
          <a:bodyPr/>
          <a:lstStyle/>
          <a:p>
            <a:fld id="{5A33CB2A-1702-4C1D-9CC4-8D472D39F19E}" type="slidenum">
              <a:rPr lang="en-US" smtClean="0"/>
              <a:t>22</a:t>
            </a:fld>
            <a:endParaRPr lang="en-US"/>
          </a:p>
        </p:txBody>
      </p:sp>
      <p:pic>
        <p:nvPicPr>
          <p:cNvPr id="6" name="Picture 5">
            <a:extLst>
              <a:ext uri="{FF2B5EF4-FFF2-40B4-BE49-F238E27FC236}">
                <a16:creationId xmlns:a16="http://schemas.microsoft.com/office/drawing/2014/main" id="{C7D8BB30-52C9-8224-9D2E-3A4175627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498750">
            <a:off x="7222124" y="981756"/>
            <a:ext cx="2339543" cy="370364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E02649B-B3DC-8A43-AC30-49CCEEEEFB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95854">
            <a:off x="9329835" y="2770748"/>
            <a:ext cx="2339543" cy="3711262"/>
          </a:xfrm>
          <a:prstGeom prst="rect">
            <a:avLst/>
          </a:prstGeom>
        </p:spPr>
      </p:pic>
      <p:sp>
        <p:nvSpPr>
          <p:cNvPr id="9" name="Arrow: Right 8">
            <a:extLst>
              <a:ext uri="{FF2B5EF4-FFF2-40B4-BE49-F238E27FC236}">
                <a16:creationId xmlns:a16="http://schemas.microsoft.com/office/drawing/2014/main" id="{5DEDFBE6-04C3-6E71-FE84-10F286835EB9}"/>
              </a:ext>
            </a:extLst>
          </p:cNvPr>
          <p:cNvSpPr/>
          <p:nvPr/>
        </p:nvSpPr>
        <p:spPr>
          <a:xfrm>
            <a:off x="4685319" y="4026108"/>
            <a:ext cx="1855382" cy="45720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45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 presetClass="entr" presetSubtype="4"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E1CE-C9B0-DC29-E00A-E75AC2C1C346}"/>
              </a:ext>
            </a:extLst>
          </p:cNvPr>
          <p:cNvSpPr>
            <a:spLocks noGrp="1"/>
          </p:cNvSpPr>
          <p:nvPr>
            <p:ph type="title"/>
          </p:nvPr>
        </p:nvSpPr>
        <p:spPr>
          <a:xfrm>
            <a:off x="516098" y="394675"/>
            <a:ext cx="11163632" cy="540687"/>
          </a:xfrm>
        </p:spPr>
        <p:txBody>
          <a:bodyPr/>
          <a:lstStyle/>
          <a:p>
            <a:r>
              <a:rPr lang="de-CH" dirty="0"/>
              <a:t>Bereitet Euch darauf vor, dass …</a:t>
            </a:r>
          </a:p>
        </p:txBody>
      </p:sp>
      <p:sp>
        <p:nvSpPr>
          <p:cNvPr id="3" name="Content Placeholder 2">
            <a:extLst>
              <a:ext uri="{FF2B5EF4-FFF2-40B4-BE49-F238E27FC236}">
                <a16:creationId xmlns:a16="http://schemas.microsoft.com/office/drawing/2014/main" id="{9E10CF15-BA2F-BCC0-F8A6-58F7D74CE14E}"/>
              </a:ext>
            </a:extLst>
          </p:cNvPr>
          <p:cNvSpPr>
            <a:spLocks noGrp="1"/>
          </p:cNvSpPr>
          <p:nvPr>
            <p:ph idx="1"/>
          </p:nvPr>
        </p:nvSpPr>
        <p:spPr/>
        <p:txBody>
          <a:bodyPr/>
          <a:lstStyle/>
          <a:p>
            <a:pPr>
              <a:lnSpc>
                <a:spcPct val="100000"/>
              </a:lnSpc>
              <a:spcBef>
                <a:spcPts val="600"/>
              </a:spcBef>
            </a:pPr>
            <a:r>
              <a:rPr lang="de-CH" dirty="0"/>
              <a:t>…auf die Frage nach Codewörtern aggressiv reagiert wird! «Wir sind die Polizei, wir machen keine Spielchen», «Das ist ernst und kein Theater», «Was bilden sie sich ein», sie werden laut oder autoritär</a:t>
            </a:r>
          </a:p>
          <a:p>
            <a:pPr>
              <a:lnSpc>
                <a:spcPct val="100000"/>
              </a:lnSpc>
              <a:spcBef>
                <a:spcPts val="600"/>
              </a:spcBef>
            </a:pPr>
            <a:r>
              <a:rPr lang="de-CH" dirty="0"/>
              <a:t>Und dass ihr isoliert werdet «Legen sie nicht auf!», «Bleiben Sie dran, das ist die einzige Chance». </a:t>
            </a:r>
          </a:p>
          <a:p>
            <a:pPr>
              <a:lnSpc>
                <a:spcPct val="100000"/>
              </a:lnSpc>
              <a:spcBef>
                <a:spcPts val="600"/>
              </a:spcBef>
            </a:pPr>
            <a:r>
              <a:rPr lang="de-CH" dirty="0"/>
              <a:t>Falls ihr doch auflegt, werdet ihr vermutlich von weiteren Anrufen terrorisiert.</a:t>
            </a:r>
          </a:p>
          <a:p>
            <a:pPr>
              <a:lnSpc>
                <a:spcPct val="100000"/>
              </a:lnSpc>
              <a:spcBef>
                <a:spcPts val="600"/>
              </a:spcBef>
            </a:pPr>
            <a:r>
              <a:rPr lang="de-CH" dirty="0"/>
              <a:t>Betrüger haben euch vorher ausspioniert und kennen mindestens grob eure finanzielle Situation, euer Umfeld, Namen, Daten etc. von denen ihr denkt nur ihr wisst sie.</a:t>
            </a:r>
          </a:p>
          <a:p>
            <a:pPr>
              <a:lnSpc>
                <a:spcPct val="100000"/>
              </a:lnSpc>
              <a:spcBef>
                <a:spcPts val="600"/>
              </a:spcBef>
            </a:pPr>
            <a:r>
              <a:rPr lang="de-CH" dirty="0"/>
              <a:t>Durch </a:t>
            </a:r>
            <a:r>
              <a:rPr lang="de-CH" dirty="0" err="1"/>
              <a:t>Social</a:t>
            </a:r>
            <a:r>
              <a:rPr lang="de-CH" dirty="0"/>
              <a:t> Media habt Ihr – oder euer Umfeld (Verwandte, Freunde) – womöglich all diese Informationen und mehr (Autofarbe und –typ, Arbeitgeber, Vorlieben etc.), oder dass die Tochter / der Sohn sich gerade auf einer Reise oder an einem bestimmten Ort befindet, preisgegeben. </a:t>
            </a:r>
          </a:p>
          <a:p>
            <a:pPr>
              <a:lnSpc>
                <a:spcPct val="100000"/>
              </a:lnSpc>
              <a:spcBef>
                <a:spcPts val="600"/>
              </a:spcBef>
            </a:pPr>
            <a:r>
              <a:rPr lang="de-CH" dirty="0"/>
              <a:t>Macht doch mal den Test und sammelt alles, was man aus all den Bildern und Texten, die ihr die letzten 2 Jahre öffentlich gepostet habt, herauslesen kann. Ihr werdet euch wundern!</a:t>
            </a:r>
            <a:br>
              <a:rPr lang="de-CH" dirty="0"/>
            </a:br>
            <a:r>
              <a:rPr lang="de-CH" dirty="0"/>
              <a:t>Beispiel: «Nur eine Prüfung, dass sie die richtige sind: Welchen Wagen hat ihr Mann benutzt?» «Den Volvo» «Mit der Nummer FK 123 456?» «Ja, richtig [verblüfft]» - diese Info stammt z.B. aus einem geposteten Bild.</a:t>
            </a:r>
          </a:p>
          <a:p>
            <a:pPr>
              <a:lnSpc>
                <a:spcPct val="100000"/>
              </a:lnSpc>
              <a:spcBef>
                <a:spcPts val="600"/>
              </a:spcBef>
            </a:pPr>
            <a:r>
              <a:rPr lang="de-CH" dirty="0"/>
              <a:t>Eine erhöhte Gefahrenstufe ergibt sich nachdem die Stimm-Imitation durch KI immer besser wird (kommt in einer der nächsten Soiréen).</a:t>
            </a:r>
          </a:p>
          <a:p>
            <a:pPr>
              <a:lnSpc>
                <a:spcPct val="100000"/>
              </a:lnSpc>
              <a:spcBef>
                <a:spcPts val="600"/>
              </a:spcBef>
            </a:pPr>
            <a:r>
              <a:rPr lang="it-IT" dirty="0" err="1">
                <a:hlinkClick r:id="rId2"/>
              </a:rPr>
              <a:t>Sehenswerter</a:t>
            </a:r>
            <a:r>
              <a:rPr lang="it-IT" dirty="0">
                <a:hlinkClick r:id="rId2"/>
              </a:rPr>
              <a:t> Film (</a:t>
            </a:r>
            <a:r>
              <a:rPr lang="it-IT" dirty="0" err="1">
                <a:hlinkClick r:id="rId2"/>
              </a:rPr>
              <a:t>für</a:t>
            </a:r>
            <a:r>
              <a:rPr lang="it-IT" dirty="0">
                <a:hlinkClick r:id="rId2"/>
              </a:rPr>
              <a:t> 3.90 – </a:t>
            </a:r>
            <a:r>
              <a:rPr lang="it-IT" dirty="0" err="1">
                <a:hlinkClick r:id="rId2"/>
              </a:rPr>
              <a:t>Spart</a:t>
            </a:r>
            <a:r>
              <a:rPr lang="it-IT" dirty="0">
                <a:hlinkClick r:id="rId2"/>
              </a:rPr>
              <a:t> </a:t>
            </a:r>
            <a:r>
              <a:rPr lang="it-IT" dirty="0" err="1">
                <a:hlinkClick r:id="rId2"/>
              </a:rPr>
              <a:t>Euch</a:t>
            </a:r>
            <a:r>
              <a:rPr lang="it-IT" dirty="0">
                <a:hlinkClick r:id="rId2"/>
              </a:rPr>
              <a:t> im </a:t>
            </a:r>
            <a:r>
              <a:rPr lang="it-IT" dirty="0" err="1">
                <a:hlinkClick r:id="rId2"/>
              </a:rPr>
              <a:t>Notfall</a:t>
            </a:r>
            <a:r>
              <a:rPr lang="it-IT" dirty="0">
                <a:hlinkClick r:id="rId2"/>
              </a:rPr>
              <a:t> </a:t>
            </a:r>
            <a:r>
              <a:rPr lang="it-IT" dirty="0" err="1">
                <a:hlinkClick r:id="rId2"/>
              </a:rPr>
              <a:t>Tausende</a:t>
            </a:r>
            <a:r>
              <a:rPr lang="it-IT" dirty="0">
                <a:hlinkClick r:id="rId2"/>
              </a:rPr>
              <a:t>) https://www.enkeltrickbetrueger.ch/</a:t>
            </a:r>
            <a:r>
              <a:rPr lang="it-IT" dirty="0"/>
              <a:t>  </a:t>
            </a:r>
          </a:p>
          <a:p>
            <a:pPr>
              <a:lnSpc>
                <a:spcPct val="100000"/>
              </a:lnSpc>
              <a:spcBef>
                <a:spcPts val="600"/>
              </a:spcBef>
            </a:pPr>
            <a:endParaRPr lang="de-CH" dirty="0"/>
          </a:p>
        </p:txBody>
      </p:sp>
      <p:sp>
        <p:nvSpPr>
          <p:cNvPr id="4" name="Slide Number Placeholder 3">
            <a:extLst>
              <a:ext uri="{FF2B5EF4-FFF2-40B4-BE49-F238E27FC236}">
                <a16:creationId xmlns:a16="http://schemas.microsoft.com/office/drawing/2014/main" id="{9A86EE98-D00D-0EB8-01FC-F2D70ED14F49}"/>
              </a:ext>
            </a:extLst>
          </p:cNvPr>
          <p:cNvSpPr>
            <a:spLocks noGrp="1"/>
          </p:cNvSpPr>
          <p:nvPr>
            <p:ph type="sldNum" sz="quarter" idx="12"/>
          </p:nvPr>
        </p:nvSpPr>
        <p:spPr/>
        <p:txBody>
          <a:bodyPr/>
          <a:lstStyle/>
          <a:p>
            <a:fld id="{5A33CB2A-1702-4C1D-9CC4-8D472D39F19E}" type="slidenum">
              <a:rPr lang="en-US" smtClean="0"/>
              <a:t>23</a:t>
            </a:fld>
            <a:endParaRPr lang="en-US"/>
          </a:p>
        </p:txBody>
      </p:sp>
      <p:sp>
        <p:nvSpPr>
          <p:cNvPr id="6" name="Speech Bubble: Rectangle with Corners Rounded 5">
            <a:extLst>
              <a:ext uri="{FF2B5EF4-FFF2-40B4-BE49-F238E27FC236}">
                <a16:creationId xmlns:a16="http://schemas.microsoft.com/office/drawing/2014/main" id="{C839C0A4-4C16-ED4F-CC3E-D707F04C092F}"/>
              </a:ext>
            </a:extLst>
          </p:cNvPr>
          <p:cNvSpPr/>
          <p:nvPr/>
        </p:nvSpPr>
        <p:spPr>
          <a:xfrm>
            <a:off x="3093567" y="1017286"/>
            <a:ext cx="2942960" cy="1695578"/>
          </a:xfrm>
          <a:prstGeom prst="wedgeRoundRectCallout">
            <a:avLst>
              <a:gd name="adj1" fmla="val -72715"/>
              <a:gd name="adj2" fmla="val 72727"/>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spcBef>
                <a:spcPts val="600"/>
              </a:spcBef>
            </a:pPr>
            <a:r>
              <a:rPr lang="de-CH"/>
              <a:t>Siehe vorherige KoMi-Soirée-Beiträge:</a:t>
            </a:r>
          </a:p>
          <a:p>
            <a:pPr algn="ctr">
              <a:spcBef>
                <a:spcPts val="600"/>
              </a:spcBef>
            </a:pPr>
            <a:r>
              <a:rPr lang="de-CH"/>
              <a:t>Postet nicht Euer Leben auf Social Media! Trennt Euch davon!</a:t>
            </a:r>
            <a:endParaRPr lang="de-CH" dirty="0"/>
          </a:p>
        </p:txBody>
      </p:sp>
    </p:spTree>
    <p:extLst>
      <p:ext uri="{BB962C8B-B14F-4D97-AF65-F5344CB8AC3E}">
        <p14:creationId xmlns:p14="http://schemas.microsoft.com/office/powerpoint/2010/main" val="423202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C07A-2AC6-2297-962E-51D46371AF19}"/>
              </a:ext>
            </a:extLst>
          </p:cNvPr>
          <p:cNvSpPr>
            <a:spLocks noGrp="1"/>
          </p:cNvSpPr>
          <p:nvPr>
            <p:ph type="title"/>
          </p:nvPr>
        </p:nvSpPr>
        <p:spPr/>
        <p:txBody>
          <a:bodyPr/>
          <a:lstStyle/>
          <a:p>
            <a:r>
              <a:rPr lang="en-US" dirty="0"/>
              <a:t>Pause</a:t>
            </a:r>
            <a:endParaRPr lang="de-CH" dirty="0"/>
          </a:p>
        </p:txBody>
      </p:sp>
      <p:pic>
        <p:nvPicPr>
          <p:cNvPr id="6" name="Content Placeholder 5" descr="A clock with a blue and black text&#10;&#10;AI-generated content may be incorrect.">
            <a:extLst>
              <a:ext uri="{FF2B5EF4-FFF2-40B4-BE49-F238E27FC236}">
                <a16:creationId xmlns:a16="http://schemas.microsoft.com/office/drawing/2014/main" id="{6F686272-8A81-1E2D-7A39-2078A7AB3B1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l="67704"/>
          <a:stretch/>
        </p:blipFill>
        <p:spPr>
          <a:xfrm>
            <a:off x="4191785" y="723023"/>
            <a:ext cx="3808430" cy="3825881"/>
          </a:xfrm>
        </p:spPr>
      </p:pic>
      <p:sp>
        <p:nvSpPr>
          <p:cNvPr id="4" name="Slide Number Placeholder 3">
            <a:extLst>
              <a:ext uri="{FF2B5EF4-FFF2-40B4-BE49-F238E27FC236}">
                <a16:creationId xmlns:a16="http://schemas.microsoft.com/office/drawing/2014/main" id="{E8282991-17ED-8601-F3BC-B7F179D3876B}"/>
              </a:ext>
            </a:extLst>
          </p:cNvPr>
          <p:cNvSpPr>
            <a:spLocks noGrp="1"/>
          </p:cNvSpPr>
          <p:nvPr>
            <p:ph type="sldNum" sz="quarter" idx="12"/>
          </p:nvPr>
        </p:nvSpPr>
        <p:spPr/>
        <p:txBody>
          <a:bodyPr/>
          <a:lstStyle/>
          <a:p>
            <a:fld id="{5A33CB2A-1702-4C1D-9CC4-8D472D39F19E}" type="slidenum">
              <a:rPr lang="en-US" smtClean="0"/>
              <a:t>24</a:t>
            </a:fld>
            <a:endParaRPr lang="en-US"/>
          </a:p>
        </p:txBody>
      </p:sp>
      <p:pic>
        <p:nvPicPr>
          <p:cNvPr id="10" name="Picture 9">
            <a:extLst>
              <a:ext uri="{FF2B5EF4-FFF2-40B4-BE49-F238E27FC236}">
                <a16:creationId xmlns:a16="http://schemas.microsoft.com/office/drawing/2014/main" id="{4F822FB6-A5A0-A844-F673-AEE4E60603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764" y="4499213"/>
            <a:ext cx="10821724" cy="2026222"/>
          </a:xfrm>
          <a:prstGeom prst="rect">
            <a:avLst/>
          </a:prstGeom>
        </p:spPr>
      </p:pic>
    </p:spTree>
    <p:extLst>
      <p:ext uri="{BB962C8B-B14F-4D97-AF65-F5344CB8AC3E}">
        <p14:creationId xmlns:p14="http://schemas.microsoft.com/office/powerpoint/2010/main" val="196808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EB24-6DBF-0B5D-AFE1-6909E3CC2347}"/>
              </a:ext>
            </a:extLst>
          </p:cNvPr>
          <p:cNvSpPr>
            <a:spLocks noGrp="1"/>
          </p:cNvSpPr>
          <p:nvPr>
            <p:ph type="title"/>
          </p:nvPr>
        </p:nvSpPr>
        <p:spPr/>
        <p:txBody>
          <a:bodyPr/>
          <a:lstStyle/>
          <a:p>
            <a:endParaRPr lang="de-CH"/>
          </a:p>
        </p:txBody>
      </p:sp>
      <p:pic>
        <p:nvPicPr>
          <p:cNvPr id="3" name="Picture 2">
            <a:extLst>
              <a:ext uri="{FF2B5EF4-FFF2-40B4-BE49-F238E27FC236}">
                <a16:creationId xmlns:a16="http://schemas.microsoft.com/office/drawing/2014/main" id="{3E12C2F8-27C1-FAD5-A8D1-06D056E74D7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279086" cy="6910873"/>
          </a:xfrm>
          <a:prstGeom prst="rect">
            <a:avLst/>
          </a:prstGeom>
        </p:spPr>
      </p:pic>
      <p:sp>
        <p:nvSpPr>
          <p:cNvPr id="8" name="Freeform: Shape 7">
            <a:extLst>
              <a:ext uri="{FF2B5EF4-FFF2-40B4-BE49-F238E27FC236}">
                <a16:creationId xmlns:a16="http://schemas.microsoft.com/office/drawing/2014/main" id="{61C344B2-56F0-9C69-F2A5-172EB4949800}"/>
              </a:ext>
              <a:ext uri="{C183D7F6-B498-43B3-948B-1728B52AA6E4}">
                <adec:decorative xmlns:adec="http://schemas.microsoft.com/office/drawing/2017/decorative" val="1"/>
              </a:ext>
            </a:extLst>
          </p:cNvPr>
          <p:cNvSpPr/>
          <p:nvPr/>
        </p:nvSpPr>
        <p:spPr>
          <a:xfrm>
            <a:off x="5877261" y="342871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1D0C35A8-75C1-B556-0679-DC1B80AB0CC8}"/>
              </a:ext>
            </a:extLst>
          </p:cNvPr>
          <p:cNvSpPr txBox="1">
            <a:spLocks/>
          </p:cNvSpPr>
          <p:nvPr/>
        </p:nvSpPr>
        <p:spPr>
          <a:xfrm>
            <a:off x="6751782" y="6034208"/>
            <a:ext cx="4932660" cy="63558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r>
              <a:rPr lang="en-US" dirty="0" err="1"/>
              <a:t>Umgang</a:t>
            </a:r>
            <a:r>
              <a:rPr lang="en-US" dirty="0"/>
              <a:t> </a:t>
            </a:r>
            <a:r>
              <a:rPr lang="en-US" dirty="0" err="1"/>
              <a:t>mit</a:t>
            </a:r>
            <a:r>
              <a:rPr lang="en-US" dirty="0"/>
              <a:t> </a:t>
            </a:r>
            <a:r>
              <a:rPr lang="en-US" dirty="0" err="1"/>
              <a:t>Aktien</a:t>
            </a:r>
            <a:endParaRPr lang="de-CH" dirty="0"/>
          </a:p>
        </p:txBody>
      </p:sp>
      <p:sp>
        <p:nvSpPr>
          <p:cNvPr id="10" name="Subtitle 2">
            <a:extLst>
              <a:ext uri="{FF2B5EF4-FFF2-40B4-BE49-F238E27FC236}">
                <a16:creationId xmlns:a16="http://schemas.microsoft.com/office/drawing/2014/main" id="{EAED93FF-1F8A-16A8-6EED-6BE8C95371DB}"/>
              </a:ext>
            </a:extLst>
          </p:cNvPr>
          <p:cNvSpPr txBox="1">
            <a:spLocks/>
          </p:cNvSpPr>
          <p:nvPr/>
        </p:nvSpPr>
        <p:spPr>
          <a:xfrm>
            <a:off x="7031421" y="3869205"/>
            <a:ext cx="4718669" cy="1956278"/>
          </a:xfrm>
          <a:prstGeom prst="rect">
            <a:avLst/>
          </a:prstGeom>
        </p:spPr>
        <p:txBody>
          <a:bodyPr vert="horz" lIns="91440" tIns="45720" rIns="91440" bIns="45720" rtlCol="0" anchor="b">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tabLst>
                <a:tab pos="1255713" algn="l"/>
              </a:tabLst>
            </a:pPr>
            <a:r>
              <a:rPr lang="de-CH" sz="3200" dirty="0"/>
              <a:t>Ein paar </a:t>
            </a:r>
            <a:br>
              <a:rPr lang="de-CH" sz="3200" dirty="0"/>
            </a:br>
            <a:r>
              <a:rPr lang="de-CH" sz="3200" dirty="0"/>
              <a:t>Grundregeln</a:t>
            </a:r>
          </a:p>
        </p:txBody>
      </p:sp>
    </p:spTree>
    <p:extLst>
      <p:ext uri="{BB962C8B-B14F-4D97-AF65-F5344CB8AC3E}">
        <p14:creationId xmlns:p14="http://schemas.microsoft.com/office/powerpoint/2010/main" val="121839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57A9-A644-3DFA-AAC6-31B22DD80FEB}"/>
              </a:ext>
            </a:extLst>
          </p:cNvPr>
          <p:cNvSpPr>
            <a:spLocks noGrp="1"/>
          </p:cNvSpPr>
          <p:nvPr>
            <p:ph type="title"/>
          </p:nvPr>
        </p:nvSpPr>
        <p:spPr/>
        <p:txBody>
          <a:bodyPr/>
          <a:lstStyle/>
          <a:p>
            <a:r>
              <a:rPr lang="de-CH" dirty="0"/>
              <a:t>Fehler, die man machen kann</a:t>
            </a:r>
          </a:p>
        </p:txBody>
      </p:sp>
      <p:sp>
        <p:nvSpPr>
          <p:cNvPr id="3" name="Content Placeholder 2">
            <a:extLst>
              <a:ext uri="{FF2B5EF4-FFF2-40B4-BE49-F238E27FC236}">
                <a16:creationId xmlns:a16="http://schemas.microsoft.com/office/drawing/2014/main" id="{28D38A1E-D96E-79C1-49C5-A2CDA56C84C1}"/>
              </a:ext>
            </a:extLst>
          </p:cNvPr>
          <p:cNvSpPr>
            <a:spLocks noGrp="1"/>
          </p:cNvSpPr>
          <p:nvPr>
            <p:ph idx="1"/>
          </p:nvPr>
        </p:nvSpPr>
        <p:spPr>
          <a:xfrm>
            <a:off x="516099" y="1093305"/>
            <a:ext cx="8099582" cy="5220684"/>
          </a:xfrm>
        </p:spPr>
        <p:txBody>
          <a:bodyPr/>
          <a:lstStyle/>
          <a:p>
            <a:pPr marL="342900" indent="-342900">
              <a:buAutoNum type="arabicPeriod"/>
            </a:pPr>
            <a:r>
              <a:rPr lang="de-CH" dirty="0"/>
              <a:t>Ich glaube mehr zu wissen als der Markt</a:t>
            </a:r>
            <a:br>
              <a:rPr lang="de-CH" dirty="0"/>
            </a:br>
            <a:r>
              <a:rPr lang="de-CH" dirty="0"/>
              <a:t>Auch viele Informationen helfen nicht. Generell gilt: aktive Vermögensverwalter haben langfristig weniger Rendite als der Markt.</a:t>
            </a:r>
          </a:p>
          <a:p>
            <a:pPr marL="342900" indent="-342900">
              <a:buAutoNum type="arabicPeriod"/>
            </a:pPr>
            <a:r>
              <a:rPr lang="de-CH" dirty="0"/>
              <a:t>Ich kenne jemanden, der kennt sich aus</a:t>
            </a:r>
            <a:br>
              <a:rPr lang="de-CH" dirty="0"/>
            </a:br>
            <a:r>
              <a:rPr lang="de-CH" dirty="0"/>
              <a:t>Siehe oben – und – Berater und </a:t>
            </a:r>
            <a:r>
              <a:rPr lang="de-CH" dirty="0" err="1"/>
              <a:t>FinFluencer</a:t>
            </a:r>
            <a:r>
              <a:rPr lang="de-CH" dirty="0"/>
              <a:t> leben von Provisionen. Wer muss die wohl bezahlen?</a:t>
            </a:r>
          </a:p>
          <a:p>
            <a:pPr marL="342900" indent="-342900">
              <a:buAutoNum type="arabicPeriod"/>
            </a:pPr>
            <a:r>
              <a:rPr lang="de-CH" dirty="0"/>
              <a:t>Ich muss am Ball bleiben, am besten sind tägliche Updates</a:t>
            </a:r>
            <a:br>
              <a:rPr lang="de-CH" dirty="0"/>
            </a:br>
            <a:r>
              <a:rPr lang="de-CH" dirty="0"/>
              <a:t>Jeder Kauf/Verkauf kostet Gebühren. Mach’s wie die Toten: Warte!</a:t>
            </a:r>
          </a:p>
          <a:p>
            <a:pPr marL="342900" indent="-342900">
              <a:buAutoNum type="arabicPeriod"/>
            </a:pPr>
            <a:r>
              <a:rPr lang="de-CH" dirty="0"/>
              <a:t>Ich brauche in 2 Jahren Gewinn</a:t>
            </a:r>
            <a:br>
              <a:rPr lang="de-CH" dirty="0"/>
            </a:br>
            <a:r>
              <a:rPr lang="de-CH" dirty="0"/>
              <a:t>Langfristig heisst nicht 2 Jahre sondern eher 20. Aktien sind etwas zum kaufen und vergessen (siehe 3.).</a:t>
            </a:r>
          </a:p>
          <a:p>
            <a:pPr marL="342900" indent="-342900">
              <a:buAutoNum type="arabicPeriod"/>
            </a:pPr>
            <a:r>
              <a:rPr lang="de-CH" dirty="0"/>
              <a:t>Ich kenne die EINE Anlage, die mich reich macht</a:t>
            </a:r>
            <a:br>
              <a:rPr lang="de-CH" dirty="0"/>
            </a:br>
            <a:r>
              <a:rPr lang="de-CH" dirty="0"/>
              <a:t>Risiken werden ignoriert wenn die Gier zuschlägt. Damit verliert man Geld! Nutze passive ETFs (Exchange-</a:t>
            </a:r>
            <a:r>
              <a:rPr lang="de-CH" dirty="0" err="1"/>
              <a:t>Traded</a:t>
            </a:r>
            <a:r>
              <a:rPr lang="de-CH" dirty="0"/>
              <a:t> Fonds). </a:t>
            </a:r>
          </a:p>
        </p:txBody>
      </p:sp>
      <p:sp>
        <p:nvSpPr>
          <p:cNvPr id="4" name="Slide Number Placeholder 3">
            <a:extLst>
              <a:ext uri="{FF2B5EF4-FFF2-40B4-BE49-F238E27FC236}">
                <a16:creationId xmlns:a16="http://schemas.microsoft.com/office/drawing/2014/main" id="{8F0C8CC0-1708-576C-F3EF-0D978D8F6C74}"/>
              </a:ext>
            </a:extLst>
          </p:cNvPr>
          <p:cNvSpPr>
            <a:spLocks noGrp="1"/>
          </p:cNvSpPr>
          <p:nvPr>
            <p:ph type="sldNum" sz="quarter" idx="12"/>
          </p:nvPr>
        </p:nvSpPr>
        <p:spPr/>
        <p:txBody>
          <a:bodyPr/>
          <a:lstStyle/>
          <a:p>
            <a:fld id="{5A33CB2A-1702-4C1D-9CC4-8D472D39F19E}" type="slidenum">
              <a:rPr lang="en-US" smtClean="0"/>
              <a:t>26</a:t>
            </a:fld>
            <a:endParaRPr lang="en-US"/>
          </a:p>
        </p:txBody>
      </p:sp>
      <p:pic>
        <p:nvPicPr>
          <p:cNvPr id="6" name="Picture 5">
            <a:extLst>
              <a:ext uri="{FF2B5EF4-FFF2-40B4-BE49-F238E27FC236}">
                <a16:creationId xmlns:a16="http://schemas.microsoft.com/office/drawing/2014/main" id="{B1A52A3E-F8F9-7009-5DC8-C635EA9A27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8208" y="656854"/>
            <a:ext cx="3312159" cy="186308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8C63919-C6C8-7ADD-D3F7-7D894D2E563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75088" y="4766475"/>
            <a:ext cx="2438400" cy="1996440"/>
          </a:xfrm>
          <a:prstGeom prst="rect">
            <a:avLst/>
          </a:prstGeom>
        </p:spPr>
      </p:pic>
      <p:pic>
        <p:nvPicPr>
          <p:cNvPr id="5" name="Picture 4" descr="A graph on a white background&#10;&#10;AI-generated content may be incorrect.">
            <a:extLst>
              <a:ext uri="{FF2B5EF4-FFF2-40B4-BE49-F238E27FC236}">
                <a16:creationId xmlns:a16="http://schemas.microsoft.com/office/drawing/2014/main" id="{45C6DE9B-2F85-C480-11B4-5C14899BBC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8406" y="2266372"/>
            <a:ext cx="3591764" cy="2874550"/>
          </a:xfrm>
          <a:prstGeom prst="rect">
            <a:avLst/>
          </a:prstGeom>
        </p:spPr>
      </p:pic>
    </p:spTree>
    <p:extLst>
      <p:ext uri="{BB962C8B-B14F-4D97-AF65-F5344CB8AC3E}">
        <p14:creationId xmlns:p14="http://schemas.microsoft.com/office/powerpoint/2010/main" val="282380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8A5A-A103-85E2-2F4D-08DB42CDA122}"/>
              </a:ext>
            </a:extLst>
          </p:cNvPr>
          <p:cNvSpPr>
            <a:spLocks noGrp="1"/>
          </p:cNvSpPr>
          <p:nvPr>
            <p:ph type="title"/>
          </p:nvPr>
        </p:nvSpPr>
        <p:spPr/>
        <p:txBody>
          <a:bodyPr/>
          <a:lstStyle/>
          <a:p>
            <a:r>
              <a:rPr lang="de-CH" dirty="0"/>
              <a:t>7 Tipps vom Profi – Teil 1</a:t>
            </a:r>
          </a:p>
        </p:txBody>
      </p:sp>
      <p:sp>
        <p:nvSpPr>
          <p:cNvPr id="3" name="Content Placeholder 2">
            <a:extLst>
              <a:ext uri="{FF2B5EF4-FFF2-40B4-BE49-F238E27FC236}">
                <a16:creationId xmlns:a16="http://schemas.microsoft.com/office/drawing/2014/main" id="{F39D38CA-7101-378A-9EB4-1149D5A3A3BB}"/>
              </a:ext>
            </a:extLst>
          </p:cNvPr>
          <p:cNvSpPr>
            <a:spLocks noGrp="1"/>
          </p:cNvSpPr>
          <p:nvPr>
            <p:ph idx="1"/>
          </p:nvPr>
        </p:nvSpPr>
        <p:spPr>
          <a:xfrm>
            <a:off x="516098" y="1093305"/>
            <a:ext cx="8397657" cy="5220684"/>
          </a:xfrm>
        </p:spPr>
        <p:txBody>
          <a:bodyPr/>
          <a:lstStyle/>
          <a:p>
            <a:pPr fontAlgn="ctr"/>
            <a:r>
              <a:rPr lang="de-CH" dirty="0"/>
              <a:t>1. Langfristig investieren</a:t>
            </a:r>
          </a:p>
          <a:p>
            <a:pPr lvl="1" fontAlgn="ctr"/>
            <a:r>
              <a:rPr lang="de-CH" dirty="0"/>
              <a:t>Aktien sind langfristig die renditestärkste Anlageform</a:t>
            </a:r>
            <a:br>
              <a:rPr lang="de-CH" dirty="0"/>
            </a:br>
            <a:r>
              <a:rPr lang="de-CH" dirty="0"/>
              <a:t>US: 6.6%/a, CH: 4.5%/a</a:t>
            </a:r>
          </a:p>
          <a:p>
            <a:pPr lvl="1" fontAlgn="ctr"/>
            <a:r>
              <a:rPr lang="de-CH" dirty="0"/>
              <a:t>Nur Geld investieren, das man 10+ Jahre nicht braucht</a:t>
            </a:r>
          </a:p>
          <a:p>
            <a:pPr lvl="1" fontAlgn="ctr"/>
            <a:r>
              <a:rPr lang="de-CH" dirty="0"/>
              <a:t>Disziplin, Dividenden-Reinvestition und Durchhalten in Krisen</a:t>
            </a:r>
          </a:p>
          <a:p>
            <a:pPr fontAlgn="ctr"/>
            <a:r>
              <a:rPr lang="de-CH" dirty="0"/>
              <a:t>2. Realistische Renditeerwartungen</a:t>
            </a:r>
          </a:p>
          <a:p>
            <a:pPr lvl="1" fontAlgn="ctr"/>
            <a:r>
              <a:rPr lang="de-CH" dirty="0"/>
              <a:t>Die genannte Rendite ist immer vor Inflation (2%), Gebühren (Kauf/Verkauf), </a:t>
            </a:r>
            <a:r>
              <a:rPr lang="de-CH" dirty="0" err="1"/>
              <a:t>Verwaltungs</a:t>
            </a:r>
            <a:r>
              <a:rPr lang="de-CH" dirty="0"/>
              <a:t>/Depot-Gebühren (0.2-2%) und Steuern</a:t>
            </a:r>
          </a:p>
          <a:p>
            <a:pPr lvl="1" fontAlgn="ctr"/>
            <a:r>
              <a:rPr lang="de-CH" dirty="0"/>
              <a:t>Teure Produkte (hohe Kosten) mangelnde Disziplin (zu oft kaufen/verkaufen), führen zu schlechteren Ergebnissen</a:t>
            </a:r>
          </a:p>
          <a:p>
            <a:pPr fontAlgn="ctr"/>
            <a:r>
              <a:rPr lang="de-CH" dirty="0"/>
              <a:t>3. Skepsis gegenüber Beratern und </a:t>
            </a:r>
            <a:r>
              <a:rPr lang="de-CH" dirty="0" err="1"/>
              <a:t>Finfluencern</a:t>
            </a:r>
            <a:endParaRPr lang="de-CH" dirty="0"/>
          </a:p>
          <a:p>
            <a:pPr lvl="1" fontAlgn="ctr"/>
            <a:r>
              <a:rPr lang="de-CH" dirty="0"/>
              <a:t>Viele versprechen mehr, als realistisch ist, und handeln aus Eigeninteresse. Provisionen und Gebühren sind ihr Einkommen!</a:t>
            </a:r>
          </a:p>
          <a:p>
            <a:pPr lvl="1" fontAlgn="ctr"/>
            <a:r>
              <a:rPr lang="de-CH" dirty="0"/>
              <a:t>Selbst Finanzwissen aufbauen, einfache Produkte (ETFs) wählen</a:t>
            </a:r>
          </a:p>
          <a:p>
            <a:endParaRPr lang="de-CH" dirty="0"/>
          </a:p>
        </p:txBody>
      </p:sp>
      <p:sp>
        <p:nvSpPr>
          <p:cNvPr id="4" name="Slide Number Placeholder 3">
            <a:extLst>
              <a:ext uri="{FF2B5EF4-FFF2-40B4-BE49-F238E27FC236}">
                <a16:creationId xmlns:a16="http://schemas.microsoft.com/office/drawing/2014/main" id="{019D3877-E473-DA17-7748-B87F7FE8517F}"/>
              </a:ext>
            </a:extLst>
          </p:cNvPr>
          <p:cNvSpPr>
            <a:spLocks noGrp="1"/>
          </p:cNvSpPr>
          <p:nvPr>
            <p:ph type="sldNum" sz="quarter" idx="12"/>
          </p:nvPr>
        </p:nvSpPr>
        <p:spPr/>
        <p:txBody>
          <a:bodyPr/>
          <a:lstStyle/>
          <a:p>
            <a:fld id="{5A33CB2A-1702-4C1D-9CC4-8D472D39F19E}" type="slidenum">
              <a:rPr lang="en-US" smtClean="0"/>
              <a:t>27</a:t>
            </a:fld>
            <a:endParaRPr lang="en-US"/>
          </a:p>
        </p:txBody>
      </p:sp>
      <p:pic>
        <p:nvPicPr>
          <p:cNvPr id="1026" name="Picture 2" descr="Finanzprofessor Erwin Heri">
            <a:extLst>
              <a:ext uri="{FF2B5EF4-FFF2-40B4-BE49-F238E27FC236}">
                <a16:creationId xmlns:a16="http://schemas.microsoft.com/office/drawing/2014/main" id="{60040B28-1220-19E2-8F02-AC97414798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1444" y="1093305"/>
            <a:ext cx="1605251" cy="2258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9ECFBD-C9D1-076C-6421-AA4AC0E733B7}"/>
              </a:ext>
            </a:extLst>
          </p:cNvPr>
          <p:cNvSpPr txBox="1"/>
          <p:nvPr/>
        </p:nvSpPr>
        <p:spPr>
          <a:xfrm>
            <a:off x="9289163" y="3573852"/>
            <a:ext cx="2697531" cy="3077766"/>
          </a:xfrm>
          <a:prstGeom prst="rect">
            <a:avLst/>
          </a:prstGeom>
          <a:noFill/>
        </p:spPr>
        <p:txBody>
          <a:bodyPr wrap="square" rtlCol="0">
            <a:spAutoFit/>
          </a:bodyPr>
          <a:lstStyle/>
          <a:p>
            <a:r>
              <a:rPr lang="de-CH" dirty="0"/>
              <a:t>Prof. Dr. Erwin Heri</a:t>
            </a:r>
          </a:p>
          <a:p>
            <a:r>
              <a:rPr lang="de-CH" sz="1600" dirty="0"/>
              <a:t>Im Augenblick beschäftigt er sich hauptsächlich mit dem Aufbau einer video-basierten Internetplatt-form für Finanzausbildung (www.fintool.ch). Dies mit dem Ziel, bei der </a:t>
            </a:r>
            <a:r>
              <a:rPr lang="de-CH" sz="1600" dirty="0" err="1"/>
              <a:t>Bevöl-kerung</a:t>
            </a:r>
            <a:r>
              <a:rPr lang="de-CH" sz="1600" dirty="0"/>
              <a:t> ein breiteres Ver-</a:t>
            </a:r>
            <a:r>
              <a:rPr lang="de-CH" sz="1600" dirty="0" err="1"/>
              <a:t>ständnis</a:t>
            </a:r>
            <a:r>
              <a:rPr lang="de-CH" sz="1600" dirty="0"/>
              <a:t> für Geld-, Finanz- und Anlagefragen zu etablieren.</a:t>
            </a:r>
          </a:p>
        </p:txBody>
      </p:sp>
    </p:spTree>
    <p:extLst>
      <p:ext uri="{BB962C8B-B14F-4D97-AF65-F5344CB8AC3E}">
        <p14:creationId xmlns:p14="http://schemas.microsoft.com/office/powerpoint/2010/main" val="2953987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863F-63D0-EC9E-06FB-CE3205505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29E62-27CE-1761-19ED-DDC34764033C}"/>
              </a:ext>
            </a:extLst>
          </p:cNvPr>
          <p:cNvSpPr>
            <a:spLocks noGrp="1"/>
          </p:cNvSpPr>
          <p:nvPr>
            <p:ph type="title"/>
          </p:nvPr>
        </p:nvSpPr>
        <p:spPr/>
        <p:txBody>
          <a:bodyPr/>
          <a:lstStyle/>
          <a:p>
            <a:r>
              <a:rPr lang="de-CH" dirty="0"/>
              <a:t>7 Tipps vom Profi – Teil 2</a:t>
            </a:r>
          </a:p>
        </p:txBody>
      </p:sp>
      <p:sp>
        <p:nvSpPr>
          <p:cNvPr id="3" name="Content Placeholder 2">
            <a:extLst>
              <a:ext uri="{FF2B5EF4-FFF2-40B4-BE49-F238E27FC236}">
                <a16:creationId xmlns:a16="http://schemas.microsoft.com/office/drawing/2014/main" id="{11D429A7-28AF-EFFB-D8FF-CA15D6B121D5}"/>
              </a:ext>
            </a:extLst>
          </p:cNvPr>
          <p:cNvSpPr>
            <a:spLocks noGrp="1"/>
          </p:cNvSpPr>
          <p:nvPr>
            <p:ph idx="1"/>
          </p:nvPr>
        </p:nvSpPr>
        <p:spPr>
          <a:xfrm>
            <a:off x="516098" y="1093305"/>
            <a:ext cx="8581853" cy="5220684"/>
          </a:xfrm>
        </p:spPr>
        <p:txBody>
          <a:bodyPr/>
          <a:lstStyle/>
          <a:p>
            <a:pPr fontAlgn="ctr"/>
            <a:r>
              <a:rPr lang="de-CH" dirty="0"/>
              <a:t>4. Günstige Produkte und breite Streuung</a:t>
            </a:r>
          </a:p>
          <a:p>
            <a:pPr lvl="1" fontAlgn="ctr">
              <a:lnSpc>
                <a:spcPct val="110000"/>
              </a:lnSpc>
            </a:pPr>
            <a:r>
              <a:rPr lang="de-CH" dirty="0"/>
              <a:t>ETFs und Indexfonds sind sinnvoll wegen niedriger Kosten und Diversifikation</a:t>
            </a:r>
          </a:p>
          <a:p>
            <a:pPr lvl="1" fontAlgn="ctr">
              <a:lnSpc>
                <a:spcPct val="110000"/>
              </a:lnSpc>
            </a:pPr>
            <a:r>
              <a:rPr lang="de-CH" dirty="0"/>
              <a:t>Home Bias (Schweiz) ist ok, aber Klumpenrisiko bei SMI beachten → Ergänzung durch Mid- &amp; Small-Cap-ETFs (ETFs für mittlere/kleine Unternehmen)</a:t>
            </a:r>
          </a:p>
          <a:p>
            <a:pPr lvl="1" fontAlgn="ctr">
              <a:lnSpc>
                <a:spcPct val="110000"/>
              </a:lnSpc>
            </a:pPr>
            <a:r>
              <a:rPr lang="de-CH" dirty="0"/>
              <a:t>Weltindizes (MSCI World/ACWI) sinnvoll, aber Währungsrisiken beachten</a:t>
            </a:r>
          </a:p>
          <a:p>
            <a:pPr fontAlgn="ctr"/>
            <a:r>
              <a:rPr lang="de-CH" dirty="0"/>
              <a:t>5. Dividenden richtig nutzen</a:t>
            </a:r>
          </a:p>
          <a:p>
            <a:pPr lvl="1" fontAlgn="ctr">
              <a:lnSpc>
                <a:spcPct val="110000"/>
              </a:lnSpc>
            </a:pPr>
            <a:r>
              <a:rPr lang="de-CH" dirty="0"/>
              <a:t>Thesaurierende (wiederanlegende) Fonds bevorzugen =&gt; Zinseszinseffekt</a:t>
            </a:r>
          </a:p>
          <a:p>
            <a:pPr lvl="1" fontAlgn="ctr">
              <a:lnSpc>
                <a:spcPct val="110000"/>
              </a:lnSpc>
            </a:pPr>
            <a:r>
              <a:rPr lang="de-CH" dirty="0"/>
              <a:t>Dividenden sind ein zentraler Renditetreiber</a:t>
            </a:r>
          </a:p>
          <a:p>
            <a:pPr fontAlgn="ctr"/>
            <a:r>
              <a:rPr lang="de-CH" dirty="0"/>
              <a:t>6. Auf Fondsdomizil achten</a:t>
            </a:r>
          </a:p>
          <a:p>
            <a:pPr lvl="1" fontAlgn="ctr">
              <a:lnSpc>
                <a:spcPct val="110000"/>
              </a:lnSpc>
            </a:pPr>
            <a:r>
              <a:rPr lang="de-CH" dirty="0"/>
              <a:t>Steuerliche Unterschiede wichtig (z. B. Domizil Irland statt USA wegen Erbschaftssteuerrisiko ab 60’000 Vermögen)</a:t>
            </a:r>
          </a:p>
          <a:p>
            <a:pPr lvl="1" fontAlgn="ctr">
              <a:lnSpc>
                <a:spcPct val="110000"/>
              </a:lnSpc>
            </a:pPr>
            <a:r>
              <a:rPr lang="de-CH" dirty="0"/>
              <a:t>Verrechnungssteuer in der Schweiz kann zurückgefordert werden, EU auch, sonst schwierig</a:t>
            </a:r>
          </a:p>
          <a:p>
            <a:pPr fontAlgn="ctr"/>
            <a:r>
              <a:rPr lang="de-CH" dirty="0"/>
              <a:t>7. Freude an der Geldanlage</a:t>
            </a:r>
          </a:p>
          <a:p>
            <a:pPr lvl="1" fontAlgn="ctr">
              <a:lnSpc>
                <a:spcPct val="110000"/>
              </a:lnSpc>
            </a:pPr>
            <a:r>
              <a:rPr lang="de-CH" dirty="0"/>
              <a:t>Neben dem Kernportfolio auch kleine Quoten (~5%) in alternative Anlagen möglich (z. B. Bitcoin, Gold, Private Equity) =&gt; dienen eher der Motivation als der Stabilität</a:t>
            </a:r>
          </a:p>
        </p:txBody>
      </p:sp>
      <p:sp>
        <p:nvSpPr>
          <p:cNvPr id="4" name="Slide Number Placeholder 3">
            <a:extLst>
              <a:ext uri="{FF2B5EF4-FFF2-40B4-BE49-F238E27FC236}">
                <a16:creationId xmlns:a16="http://schemas.microsoft.com/office/drawing/2014/main" id="{406FFAE1-897A-86A4-2620-FB4FE5B9E936}"/>
              </a:ext>
            </a:extLst>
          </p:cNvPr>
          <p:cNvSpPr>
            <a:spLocks noGrp="1"/>
          </p:cNvSpPr>
          <p:nvPr>
            <p:ph type="sldNum" sz="quarter" idx="12"/>
          </p:nvPr>
        </p:nvSpPr>
        <p:spPr/>
        <p:txBody>
          <a:bodyPr/>
          <a:lstStyle/>
          <a:p>
            <a:fld id="{5A33CB2A-1702-4C1D-9CC4-8D472D39F19E}" type="slidenum">
              <a:rPr lang="en-US" smtClean="0"/>
              <a:t>28</a:t>
            </a:fld>
            <a:endParaRPr lang="en-US"/>
          </a:p>
        </p:txBody>
      </p:sp>
      <p:pic>
        <p:nvPicPr>
          <p:cNvPr id="7" name="Picture 6">
            <a:extLst>
              <a:ext uri="{FF2B5EF4-FFF2-40B4-BE49-F238E27FC236}">
                <a16:creationId xmlns:a16="http://schemas.microsoft.com/office/drawing/2014/main" id="{786DDACF-0448-766E-0239-B8872C7A2F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75619">
            <a:off x="9158074" y="1244573"/>
            <a:ext cx="2514076" cy="3544028"/>
          </a:xfrm>
          <a:prstGeom prst="rect">
            <a:avLst/>
          </a:prstGeom>
        </p:spPr>
      </p:pic>
      <p:sp>
        <p:nvSpPr>
          <p:cNvPr id="8" name="TextBox 7">
            <a:extLst>
              <a:ext uri="{FF2B5EF4-FFF2-40B4-BE49-F238E27FC236}">
                <a16:creationId xmlns:a16="http://schemas.microsoft.com/office/drawing/2014/main" id="{758F91FF-DD76-3BD7-40D4-CEE001284D1C}"/>
              </a:ext>
            </a:extLst>
          </p:cNvPr>
          <p:cNvSpPr txBox="1"/>
          <p:nvPr/>
        </p:nvSpPr>
        <p:spPr>
          <a:xfrm rot="754801">
            <a:off x="8933490" y="4722634"/>
            <a:ext cx="1963602" cy="923330"/>
          </a:xfrm>
          <a:prstGeom prst="rect">
            <a:avLst/>
          </a:prstGeom>
          <a:noFill/>
        </p:spPr>
        <p:txBody>
          <a:bodyPr wrap="square" rtlCol="0">
            <a:spAutoFit/>
          </a:bodyPr>
          <a:lstStyle/>
          <a:p>
            <a:pPr algn="ctr"/>
            <a:r>
              <a:rPr lang="de-CH" dirty="0"/>
              <a:t>Zum Download auf der </a:t>
            </a:r>
            <a:r>
              <a:rPr lang="de-CH" dirty="0" err="1"/>
              <a:t>KoMi</a:t>
            </a:r>
            <a:r>
              <a:rPr lang="de-CH" dirty="0"/>
              <a:t> Website</a:t>
            </a:r>
          </a:p>
        </p:txBody>
      </p:sp>
    </p:spTree>
    <p:extLst>
      <p:ext uri="{BB962C8B-B14F-4D97-AF65-F5344CB8AC3E}">
        <p14:creationId xmlns:p14="http://schemas.microsoft.com/office/powerpoint/2010/main" val="101524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9BCB-254F-783D-BBA0-4919F09BA0F2}"/>
              </a:ext>
            </a:extLst>
          </p:cNvPr>
          <p:cNvSpPr>
            <a:spLocks noGrp="1"/>
          </p:cNvSpPr>
          <p:nvPr>
            <p:ph type="title"/>
          </p:nvPr>
        </p:nvSpPr>
        <p:spPr/>
        <p:txBody>
          <a:bodyPr/>
          <a:lstStyle/>
          <a:p>
            <a:r>
              <a:rPr lang="de-CH" dirty="0"/>
              <a:t>Fazit</a:t>
            </a:r>
          </a:p>
        </p:txBody>
      </p:sp>
      <p:pic>
        <p:nvPicPr>
          <p:cNvPr id="10" name="Content Placeholder 9">
            <a:extLst>
              <a:ext uri="{FF2B5EF4-FFF2-40B4-BE49-F238E27FC236}">
                <a16:creationId xmlns:a16="http://schemas.microsoft.com/office/drawing/2014/main" id="{7C5815A7-3E2A-6850-CD96-66C60AA37BD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0810" y="5015203"/>
            <a:ext cx="1355755" cy="1355755"/>
          </a:xfrm>
        </p:spPr>
      </p:pic>
      <p:sp>
        <p:nvSpPr>
          <p:cNvPr id="4" name="Slide Number Placeholder 3">
            <a:extLst>
              <a:ext uri="{FF2B5EF4-FFF2-40B4-BE49-F238E27FC236}">
                <a16:creationId xmlns:a16="http://schemas.microsoft.com/office/drawing/2014/main" id="{6CEC50EA-A8AB-21DC-C44C-1FF4F22B61FA}"/>
              </a:ext>
            </a:extLst>
          </p:cNvPr>
          <p:cNvSpPr>
            <a:spLocks noGrp="1"/>
          </p:cNvSpPr>
          <p:nvPr>
            <p:ph type="sldNum" sz="quarter" idx="12"/>
          </p:nvPr>
        </p:nvSpPr>
        <p:spPr/>
        <p:txBody>
          <a:bodyPr/>
          <a:lstStyle/>
          <a:p>
            <a:fld id="{5A33CB2A-1702-4C1D-9CC4-8D472D39F19E}" type="slidenum">
              <a:rPr lang="en-US" smtClean="0"/>
              <a:t>29</a:t>
            </a:fld>
            <a:endParaRPr lang="en-US"/>
          </a:p>
        </p:txBody>
      </p:sp>
      <p:sp>
        <p:nvSpPr>
          <p:cNvPr id="5" name="Diamond 4">
            <a:extLst>
              <a:ext uri="{FF2B5EF4-FFF2-40B4-BE49-F238E27FC236}">
                <a16:creationId xmlns:a16="http://schemas.microsoft.com/office/drawing/2014/main" id="{6C6F0049-F8D4-815F-7070-0D868A0A757C}"/>
              </a:ext>
            </a:extLst>
          </p:cNvPr>
          <p:cNvSpPr/>
          <p:nvPr/>
        </p:nvSpPr>
        <p:spPr>
          <a:xfrm>
            <a:off x="4845229" y="472753"/>
            <a:ext cx="2357535" cy="1175657"/>
          </a:xfrm>
          <a:prstGeom prst="diamond">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Hast Du 20 Jahre Zeit?</a:t>
            </a:r>
          </a:p>
        </p:txBody>
      </p:sp>
      <p:sp>
        <p:nvSpPr>
          <p:cNvPr id="6" name="Rectangle 5">
            <a:extLst>
              <a:ext uri="{FF2B5EF4-FFF2-40B4-BE49-F238E27FC236}">
                <a16:creationId xmlns:a16="http://schemas.microsoft.com/office/drawing/2014/main" id="{D93211B9-CE0B-349F-A7F7-5C0DD65E3A5E}"/>
              </a:ext>
            </a:extLst>
          </p:cNvPr>
          <p:cNvSpPr/>
          <p:nvPr/>
        </p:nvSpPr>
        <p:spPr>
          <a:xfrm>
            <a:off x="3305678" y="2118591"/>
            <a:ext cx="5436637" cy="107768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Buche Dir ein Konto auf einem offiziellen Portal Deines Landes (CH: Swissquote)</a:t>
            </a:r>
          </a:p>
          <a:p>
            <a:pPr algn="ctr"/>
            <a:r>
              <a:rPr lang="de-CH" dirty="0"/>
              <a:t>Kaufe Dir passive ETFs und ~10% Gold ETFs</a:t>
            </a:r>
          </a:p>
        </p:txBody>
      </p:sp>
      <p:sp>
        <p:nvSpPr>
          <p:cNvPr id="7" name="Diamond 6">
            <a:extLst>
              <a:ext uri="{FF2B5EF4-FFF2-40B4-BE49-F238E27FC236}">
                <a16:creationId xmlns:a16="http://schemas.microsoft.com/office/drawing/2014/main" id="{5216DAA4-2C15-6FE3-E53A-A4FCA056BCB7}"/>
              </a:ext>
            </a:extLst>
          </p:cNvPr>
          <p:cNvSpPr/>
          <p:nvPr/>
        </p:nvSpPr>
        <p:spPr>
          <a:xfrm>
            <a:off x="4845229" y="3666458"/>
            <a:ext cx="2357535" cy="1175657"/>
          </a:xfrm>
          <a:prstGeom prst="diamond">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Hast Du mehr als 100k?</a:t>
            </a:r>
          </a:p>
        </p:txBody>
      </p:sp>
      <p:sp>
        <p:nvSpPr>
          <p:cNvPr id="8" name="Rectangle 7">
            <a:extLst>
              <a:ext uri="{FF2B5EF4-FFF2-40B4-BE49-F238E27FC236}">
                <a16:creationId xmlns:a16="http://schemas.microsoft.com/office/drawing/2014/main" id="{1B23DAEB-65E8-0717-4E68-02F802D0B97C}"/>
              </a:ext>
            </a:extLst>
          </p:cNvPr>
          <p:cNvSpPr/>
          <p:nvPr/>
        </p:nvSpPr>
        <p:spPr>
          <a:xfrm>
            <a:off x="3031980" y="5312295"/>
            <a:ext cx="5984034" cy="107768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Lerne! Und investiere in Namensaktien, denn die gehören Dir. Die </a:t>
            </a:r>
            <a:r>
              <a:rPr lang="de-CH" dirty="0" err="1"/>
              <a:t>Einlagensicherung,z.B</a:t>
            </a:r>
            <a:r>
              <a:rPr lang="de-CH" dirty="0"/>
              <a:t>. eines ETFs oder Kontos, reicht nur bis 100k</a:t>
            </a:r>
            <a:br>
              <a:rPr lang="de-CH" dirty="0"/>
            </a:br>
            <a:r>
              <a:rPr lang="de-CH" dirty="0">
                <a:sym typeface="Wingdings" panose="05000000000000000000" pitchFamily="2" charset="2"/>
              </a:rPr>
              <a:t></a:t>
            </a:r>
            <a:r>
              <a:rPr lang="de-CH" dirty="0"/>
              <a:t> Bilde Deine Wunsch-ETFs in Namensaktien nach.</a:t>
            </a:r>
          </a:p>
        </p:txBody>
      </p:sp>
      <p:cxnSp>
        <p:nvCxnSpPr>
          <p:cNvPr id="12" name="Straight Arrow Connector 11">
            <a:extLst>
              <a:ext uri="{FF2B5EF4-FFF2-40B4-BE49-F238E27FC236}">
                <a16:creationId xmlns:a16="http://schemas.microsoft.com/office/drawing/2014/main" id="{FB093A5F-2C76-0438-5850-1D72658BC63A}"/>
              </a:ext>
            </a:extLst>
          </p:cNvPr>
          <p:cNvCxnSpPr>
            <a:stCxn id="5" idx="2"/>
            <a:endCxn id="6" idx="0"/>
          </p:cNvCxnSpPr>
          <p:nvPr/>
        </p:nvCxnSpPr>
        <p:spPr>
          <a:xfrm>
            <a:off x="6023997" y="1648410"/>
            <a:ext cx="0" cy="4701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27D62D-34A5-240C-630A-22E7ABE942A4}"/>
              </a:ext>
            </a:extLst>
          </p:cNvPr>
          <p:cNvCxnSpPr>
            <a:stCxn id="6" idx="2"/>
            <a:endCxn id="7" idx="0"/>
          </p:cNvCxnSpPr>
          <p:nvPr/>
        </p:nvCxnSpPr>
        <p:spPr>
          <a:xfrm>
            <a:off x="6023997" y="3196277"/>
            <a:ext cx="0" cy="4701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10492E-9731-E8FD-9994-1A694C2C208F}"/>
              </a:ext>
            </a:extLst>
          </p:cNvPr>
          <p:cNvCxnSpPr>
            <a:cxnSpLocks/>
            <a:stCxn id="7" idx="2"/>
            <a:endCxn id="8" idx="0"/>
          </p:cNvCxnSpPr>
          <p:nvPr/>
        </p:nvCxnSpPr>
        <p:spPr>
          <a:xfrm>
            <a:off x="6023997" y="4842115"/>
            <a:ext cx="0" cy="4701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05EAE18-B1A9-BE88-5A17-FB0F484BDDB2}"/>
              </a:ext>
            </a:extLst>
          </p:cNvPr>
          <p:cNvCxnSpPr>
            <a:stCxn id="5" idx="1"/>
            <a:endCxn id="10" idx="0"/>
          </p:cNvCxnSpPr>
          <p:nvPr/>
        </p:nvCxnSpPr>
        <p:spPr>
          <a:xfrm rot="10800000" flipV="1">
            <a:off x="1198689" y="1060581"/>
            <a:ext cx="3646541" cy="395462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F5D5020-4580-94F8-15BC-3C88F17BE22D}"/>
              </a:ext>
            </a:extLst>
          </p:cNvPr>
          <p:cNvCxnSpPr>
            <a:stCxn id="7" idx="1"/>
            <a:endCxn id="10" idx="0"/>
          </p:cNvCxnSpPr>
          <p:nvPr/>
        </p:nvCxnSpPr>
        <p:spPr>
          <a:xfrm rot="10800000" flipV="1">
            <a:off x="1198689" y="4254287"/>
            <a:ext cx="3646541" cy="76091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778D026-9E58-21F1-93A7-1E13D970F15C}"/>
              </a:ext>
            </a:extLst>
          </p:cNvPr>
          <p:cNvSpPr txBox="1"/>
          <p:nvPr/>
        </p:nvSpPr>
        <p:spPr>
          <a:xfrm>
            <a:off x="4170301" y="691249"/>
            <a:ext cx="671979" cy="369332"/>
          </a:xfrm>
          <a:prstGeom prst="rect">
            <a:avLst/>
          </a:prstGeom>
          <a:noFill/>
        </p:spPr>
        <p:txBody>
          <a:bodyPr wrap="none" rtlCol="0">
            <a:spAutoFit/>
          </a:bodyPr>
          <a:lstStyle/>
          <a:p>
            <a:r>
              <a:rPr lang="de-CH" dirty="0"/>
              <a:t>Nein</a:t>
            </a:r>
          </a:p>
        </p:txBody>
      </p:sp>
      <p:sp>
        <p:nvSpPr>
          <p:cNvPr id="22" name="TextBox 21">
            <a:extLst>
              <a:ext uri="{FF2B5EF4-FFF2-40B4-BE49-F238E27FC236}">
                <a16:creationId xmlns:a16="http://schemas.microsoft.com/office/drawing/2014/main" id="{6BCF6B3D-59B9-7E67-27D1-ADF22CBE9984}"/>
              </a:ext>
            </a:extLst>
          </p:cNvPr>
          <p:cNvSpPr txBox="1"/>
          <p:nvPr/>
        </p:nvSpPr>
        <p:spPr>
          <a:xfrm>
            <a:off x="4170300" y="3885573"/>
            <a:ext cx="671979" cy="369332"/>
          </a:xfrm>
          <a:prstGeom prst="rect">
            <a:avLst/>
          </a:prstGeom>
          <a:noFill/>
        </p:spPr>
        <p:txBody>
          <a:bodyPr wrap="none" rtlCol="0">
            <a:spAutoFit/>
          </a:bodyPr>
          <a:lstStyle/>
          <a:p>
            <a:r>
              <a:rPr lang="de-CH" dirty="0"/>
              <a:t>Nein</a:t>
            </a:r>
          </a:p>
        </p:txBody>
      </p:sp>
      <p:sp>
        <p:nvSpPr>
          <p:cNvPr id="23" name="TextBox 22">
            <a:extLst>
              <a:ext uri="{FF2B5EF4-FFF2-40B4-BE49-F238E27FC236}">
                <a16:creationId xmlns:a16="http://schemas.microsoft.com/office/drawing/2014/main" id="{C7FDDABE-F2B1-240D-9194-A2296829D913}"/>
              </a:ext>
            </a:extLst>
          </p:cNvPr>
          <p:cNvSpPr txBox="1"/>
          <p:nvPr/>
        </p:nvSpPr>
        <p:spPr>
          <a:xfrm>
            <a:off x="6173837" y="1605067"/>
            <a:ext cx="439544" cy="369332"/>
          </a:xfrm>
          <a:prstGeom prst="rect">
            <a:avLst/>
          </a:prstGeom>
          <a:noFill/>
        </p:spPr>
        <p:txBody>
          <a:bodyPr wrap="none" rtlCol="0">
            <a:spAutoFit/>
          </a:bodyPr>
          <a:lstStyle/>
          <a:p>
            <a:r>
              <a:rPr lang="de-CH" dirty="0"/>
              <a:t>Ja</a:t>
            </a:r>
          </a:p>
        </p:txBody>
      </p:sp>
      <p:sp>
        <p:nvSpPr>
          <p:cNvPr id="24" name="TextBox 23">
            <a:extLst>
              <a:ext uri="{FF2B5EF4-FFF2-40B4-BE49-F238E27FC236}">
                <a16:creationId xmlns:a16="http://schemas.microsoft.com/office/drawing/2014/main" id="{67A3A29B-52A0-07CC-1458-3A270EF72198}"/>
              </a:ext>
            </a:extLst>
          </p:cNvPr>
          <p:cNvSpPr txBox="1"/>
          <p:nvPr/>
        </p:nvSpPr>
        <p:spPr>
          <a:xfrm>
            <a:off x="6173837" y="4778204"/>
            <a:ext cx="439544" cy="369332"/>
          </a:xfrm>
          <a:prstGeom prst="rect">
            <a:avLst/>
          </a:prstGeom>
          <a:noFill/>
        </p:spPr>
        <p:txBody>
          <a:bodyPr wrap="none" rtlCol="0">
            <a:spAutoFit/>
          </a:bodyPr>
          <a:lstStyle/>
          <a:p>
            <a:r>
              <a:rPr lang="de-CH" dirty="0"/>
              <a:t>Ja</a:t>
            </a:r>
          </a:p>
        </p:txBody>
      </p:sp>
    </p:spTree>
    <p:extLst>
      <p:ext uri="{BB962C8B-B14F-4D97-AF65-F5344CB8AC3E}">
        <p14:creationId xmlns:p14="http://schemas.microsoft.com/office/powerpoint/2010/main" val="87387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E131-626A-F969-47A6-867483233289}"/>
              </a:ext>
            </a:extLst>
          </p:cNvPr>
          <p:cNvSpPr>
            <a:spLocks noGrp="1"/>
          </p:cNvSpPr>
          <p:nvPr>
            <p:ph type="title"/>
          </p:nvPr>
        </p:nvSpPr>
        <p:spPr/>
        <p:txBody>
          <a:bodyPr/>
          <a:lstStyle/>
          <a:p>
            <a:r>
              <a:rPr lang="de-CH" dirty="0"/>
              <a:t>Rückblick &amp; Ausblick</a:t>
            </a:r>
          </a:p>
        </p:txBody>
      </p:sp>
      <p:sp>
        <p:nvSpPr>
          <p:cNvPr id="3" name="Content Placeholder 2">
            <a:extLst>
              <a:ext uri="{FF2B5EF4-FFF2-40B4-BE49-F238E27FC236}">
                <a16:creationId xmlns:a16="http://schemas.microsoft.com/office/drawing/2014/main" id="{C13D3664-F898-8FB7-C35D-82799D368D35}"/>
              </a:ext>
            </a:extLst>
          </p:cNvPr>
          <p:cNvSpPr>
            <a:spLocks noGrp="1"/>
          </p:cNvSpPr>
          <p:nvPr>
            <p:ph idx="1"/>
          </p:nvPr>
        </p:nvSpPr>
        <p:spPr>
          <a:xfrm>
            <a:off x="5201847" y="369737"/>
            <a:ext cx="6784848" cy="2335695"/>
          </a:xfrm>
        </p:spPr>
        <p:txBody>
          <a:bodyPr/>
          <a:lstStyle/>
          <a:p>
            <a:r>
              <a:rPr lang="de-CH" b="1" dirty="0"/>
              <a:t>Heute nur… RÜCKBLICK</a:t>
            </a:r>
          </a:p>
          <a:p>
            <a:r>
              <a:rPr lang="de-CH" dirty="0"/>
              <a:t>Es kam die Frage, warum es viel Arbeitskräftemangel gibt, obwohl wir so viele sind und noch mehr werden?</a:t>
            </a:r>
          </a:p>
          <a:p>
            <a:r>
              <a:rPr lang="de-CH" dirty="0"/>
              <a:t>Meine Antwort war: Qualifikation fehlt – das war </a:t>
            </a:r>
            <a:r>
              <a:rPr lang="de-CH" b="1" dirty="0"/>
              <a:t>doch</a:t>
            </a:r>
            <a:r>
              <a:rPr lang="de-CH" dirty="0"/>
              <a:t> richtig</a:t>
            </a:r>
          </a:p>
          <a:p>
            <a:r>
              <a:rPr lang="de-CH" dirty="0"/>
              <a:t>Fehlende Qualifikationen sind der Hauptfaktor für den Arbeitskräftemangel.</a:t>
            </a:r>
          </a:p>
        </p:txBody>
      </p:sp>
      <p:sp>
        <p:nvSpPr>
          <p:cNvPr id="4" name="Slide Number Placeholder 3">
            <a:extLst>
              <a:ext uri="{FF2B5EF4-FFF2-40B4-BE49-F238E27FC236}">
                <a16:creationId xmlns:a16="http://schemas.microsoft.com/office/drawing/2014/main" id="{EFF23373-3194-D309-816F-5AFC3F813399}"/>
              </a:ext>
            </a:extLst>
          </p:cNvPr>
          <p:cNvSpPr>
            <a:spLocks noGrp="1"/>
          </p:cNvSpPr>
          <p:nvPr>
            <p:ph type="sldNum" sz="quarter" idx="12"/>
          </p:nvPr>
        </p:nvSpPr>
        <p:spPr/>
        <p:txBody>
          <a:bodyPr/>
          <a:lstStyle/>
          <a:p>
            <a:fld id="{5A33CB2A-1702-4C1D-9CC4-8D472D39F19E}" type="slidenum">
              <a:rPr lang="en-US" smtClean="0"/>
              <a:t>3</a:t>
            </a:fld>
            <a:endParaRPr lang="en-US"/>
          </a:p>
        </p:txBody>
      </p:sp>
      <p:pic>
        <p:nvPicPr>
          <p:cNvPr id="6" name="Picture 5">
            <a:extLst>
              <a:ext uri="{FF2B5EF4-FFF2-40B4-BE49-F238E27FC236}">
                <a16:creationId xmlns:a16="http://schemas.microsoft.com/office/drawing/2014/main" id="{6A1829C2-43B3-3B2D-F876-E8CEABEAA4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810" y="369737"/>
            <a:ext cx="4348077" cy="1973358"/>
          </a:xfrm>
          <a:prstGeom prst="rect">
            <a:avLst/>
          </a:prstGeom>
        </p:spPr>
      </p:pic>
      <p:sp>
        <p:nvSpPr>
          <p:cNvPr id="7" name="Content Placeholder 2">
            <a:extLst>
              <a:ext uri="{FF2B5EF4-FFF2-40B4-BE49-F238E27FC236}">
                <a16:creationId xmlns:a16="http://schemas.microsoft.com/office/drawing/2014/main" id="{3731604A-55E4-9584-B824-FD1B2AC9A8CA}"/>
              </a:ext>
            </a:extLst>
          </p:cNvPr>
          <p:cNvSpPr txBox="1">
            <a:spLocks/>
          </p:cNvSpPr>
          <p:nvPr/>
        </p:nvSpPr>
        <p:spPr>
          <a:xfrm>
            <a:off x="417520" y="2993346"/>
            <a:ext cx="6548242" cy="283086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err="1"/>
              <a:t>Wieviele</a:t>
            </a:r>
            <a:r>
              <a:rPr lang="de-CH" b="1" dirty="0"/>
              <a:t> Menschen verträgt die Erde?</a:t>
            </a:r>
          </a:p>
          <a:p>
            <a:r>
              <a:rPr lang="de-CH" dirty="0"/>
              <a:t>Zuerst wollte ich eine Antwort geben. Doch dann..</a:t>
            </a:r>
          </a:p>
          <a:p>
            <a:r>
              <a:rPr lang="de-CH" dirty="0"/>
              <a:t>Es stellt sich die Frage wonach bewertet man das? </a:t>
            </a:r>
            <a:br>
              <a:rPr lang="de-CH" dirty="0"/>
            </a:br>
            <a:r>
              <a:rPr lang="de-CH" dirty="0"/>
              <a:t>CO</a:t>
            </a:r>
            <a:r>
              <a:rPr lang="de-CH" baseline="-25000" dirty="0"/>
              <a:t>2</a:t>
            </a:r>
            <a:r>
              <a:rPr lang="de-CH" dirty="0"/>
              <a:t>-Fussabdruck? Maximal </a:t>
            </a:r>
            <a:r>
              <a:rPr lang="de-CH" dirty="0" err="1"/>
              <a:t>ernährbare</a:t>
            </a:r>
            <a:r>
              <a:rPr lang="de-CH" dirty="0"/>
              <a:t> Anzahl? </a:t>
            </a:r>
            <a:br>
              <a:rPr lang="de-CH" dirty="0"/>
            </a:br>
            <a:r>
              <a:rPr lang="de-CH" dirty="0"/>
              <a:t>Maximum bei der Vorgabe des Raums (X m</a:t>
            </a:r>
            <a:r>
              <a:rPr lang="de-CH" baseline="30000" dirty="0"/>
              <a:t>2</a:t>
            </a:r>
            <a:r>
              <a:rPr lang="de-CH" dirty="0"/>
              <a:t> pro Person)?</a:t>
            </a:r>
          </a:p>
          <a:p>
            <a:r>
              <a:rPr lang="de-CH" dirty="0"/>
              <a:t>Ohne viele weitere Randparameter bleibt diese Frage leider unbeantwortbar. Deshalb gibt es hier – trotz guten Willens – keine Antwort.</a:t>
            </a:r>
          </a:p>
        </p:txBody>
      </p:sp>
      <p:cxnSp>
        <p:nvCxnSpPr>
          <p:cNvPr id="12" name="Straight Connector 11">
            <a:extLst>
              <a:ext uri="{FF2B5EF4-FFF2-40B4-BE49-F238E27FC236}">
                <a16:creationId xmlns:a16="http://schemas.microsoft.com/office/drawing/2014/main" id="{CFB2DFAF-2527-4370-B221-4DA25E4EC8C1}"/>
              </a:ext>
            </a:extLst>
          </p:cNvPr>
          <p:cNvCxnSpPr>
            <a:cxnSpLocks/>
          </p:cNvCxnSpPr>
          <p:nvPr/>
        </p:nvCxnSpPr>
        <p:spPr>
          <a:xfrm flipV="1">
            <a:off x="2694848" y="1525337"/>
            <a:ext cx="1450949" cy="5299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89F1F8C-65ED-DB80-CE90-6C6AF3FAD95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24344" y="2765469"/>
            <a:ext cx="3342655" cy="3564502"/>
          </a:xfrm>
          <a:prstGeom prst="rect">
            <a:avLst/>
          </a:prstGeom>
        </p:spPr>
      </p:pic>
    </p:spTree>
    <p:extLst>
      <p:ext uri="{BB962C8B-B14F-4D97-AF65-F5344CB8AC3E}">
        <p14:creationId xmlns:p14="http://schemas.microsoft.com/office/powerpoint/2010/main" val="38725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3BD1-C2EE-258F-212C-79D390CF68B5}"/>
              </a:ext>
            </a:extLst>
          </p:cNvPr>
          <p:cNvSpPr>
            <a:spLocks noGrp="1"/>
          </p:cNvSpPr>
          <p:nvPr>
            <p:ph type="title"/>
          </p:nvPr>
        </p:nvSpPr>
        <p:spPr/>
        <p:txBody>
          <a:bodyPr/>
          <a:lstStyle/>
          <a:p>
            <a:r>
              <a:rPr lang="de-CH" dirty="0"/>
              <a:t>Was können wir unseren Kindern/Enkeln beibringen?</a:t>
            </a:r>
          </a:p>
        </p:txBody>
      </p:sp>
      <p:sp>
        <p:nvSpPr>
          <p:cNvPr id="3" name="Content Placeholder 2">
            <a:extLst>
              <a:ext uri="{FF2B5EF4-FFF2-40B4-BE49-F238E27FC236}">
                <a16:creationId xmlns:a16="http://schemas.microsoft.com/office/drawing/2014/main" id="{D67ACDEF-4560-858A-3D70-139C2D57C65B}"/>
              </a:ext>
            </a:extLst>
          </p:cNvPr>
          <p:cNvSpPr>
            <a:spLocks noGrp="1"/>
          </p:cNvSpPr>
          <p:nvPr>
            <p:ph idx="1"/>
          </p:nvPr>
        </p:nvSpPr>
        <p:spPr>
          <a:xfrm>
            <a:off x="516099" y="1093305"/>
            <a:ext cx="9410734" cy="5220684"/>
          </a:xfrm>
        </p:spPr>
        <p:txBody>
          <a:bodyPr/>
          <a:lstStyle/>
          <a:p>
            <a:r>
              <a:rPr lang="de-CH" dirty="0"/>
              <a:t>Ideal wären neue Schulfächer, z.B. «Finanzen» oder «Privathaushalt» oder «Investieren»</a:t>
            </a:r>
          </a:p>
          <a:p>
            <a:pPr>
              <a:lnSpc>
                <a:spcPct val="100000"/>
              </a:lnSpc>
              <a:spcBef>
                <a:spcPts val="600"/>
              </a:spcBef>
            </a:pPr>
            <a:r>
              <a:rPr lang="de-CH" dirty="0"/>
              <a:t>Solange es das nicht gibt, ist es die Verantwortung der Eltern diese Lücke zu füllen!</a:t>
            </a:r>
          </a:p>
          <a:p>
            <a:pPr>
              <a:spcBef>
                <a:spcPts val="1800"/>
              </a:spcBef>
            </a:pPr>
            <a:r>
              <a:rPr lang="de-CH" b="1" dirty="0"/>
              <a:t>Tipps für Kinder ab 16</a:t>
            </a:r>
          </a:p>
          <a:p>
            <a:pPr marL="285750" indent="-285750">
              <a:buFont typeface="Arial" panose="020B0604020202020204" pitchFamily="34" charset="0"/>
              <a:buChar char="•"/>
            </a:pPr>
            <a:r>
              <a:rPr lang="de-CH" dirty="0"/>
              <a:t>Für Kind/Enkel ein Online Konto und einen Krypto-Wallet bei renommierten Instituten anlegen. Mit ihnen ein paar ETFs, Gold und Kryptowährungen kaufen. Regeln der vorherigen Folien beachten. Verantwortung am Depot übergeben.</a:t>
            </a:r>
          </a:p>
          <a:p>
            <a:pPr marL="285750" indent="-285750">
              <a:buFont typeface="Arial" panose="020B0604020202020204" pitchFamily="34" charset="0"/>
              <a:buChar char="•"/>
            </a:pPr>
            <a:r>
              <a:rPr lang="de-CH" dirty="0"/>
              <a:t>Grundlagen des </a:t>
            </a:r>
            <a:r>
              <a:rPr lang="de-CH" dirty="0" err="1"/>
              <a:t>Invests</a:t>
            </a:r>
            <a:r>
              <a:rPr lang="de-CH" dirty="0"/>
              <a:t> wenn man wenig übrig hat beibringen, z.B. «regelmässig kleinere Beträge investieren nutzt Zinseszinseffekt», Regeln von vorher</a:t>
            </a:r>
          </a:p>
          <a:p>
            <a:pPr marL="285750" indent="-285750">
              <a:buFont typeface="Arial" panose="020B0604020202020204" pitchFamily="34" charset="0"/>
              <a:buChar char="•"/>
            </a:pPr>
            <a:r>
              <a:rPr lang="de-CH" dirty="0"/>
              <a:t>Wie liest man einen Lohnausweis?</a:t>
            </a:r>
          </a:p>
          <a:p>
            <a:pPr marL="285750" indent="-285750">
              <a:buFont typeface="Arial" panose="020B0604020202020204" pitchFamily="34" charset="0"/>
              <a:buChar char="•"/>
            </a:pPr>
            <a:r>
              <a:rPr lang="de-CH" dirty="0"/>
              <a:t>Wie macht man eine Steuererklärung?</a:t>
            </a:r>
          </a:p>
          <a:p>
            <a:pPr marL="285750" indent="-285750">
              <a:buFont typeface="Arial" panose="020B0604020202020204" pitchFamily="34" charset="0"/>
              <a:buChar char="•"/>
            </a:pPr>
            <a:r>
              <a:rPr lang="de-CH" dirty="0"/>
              <a:t>Was ist der Unterschied zwischen Pensionskasse und AHV?</a:t>
            </a:r>
          </a:p>
          <a:p>
            <a:endParaRPr lang="de-CH" dirty="0"/>
          </a:p>
        </p:txBody>
      </p:sp>
      <p:sp>
        <p:nvSpPr>
          <p:cNvPr id="4" name="Slide Number Placeholder 3">
            <a:extLst>
              <a:ext uri="{FF2B5EF4-FFF2-40B4-BE49-F238E27FC236}">
                <a16:creationId xmlns:a16="http://schemas.microsoft.com/office/drawing/2014/main" id="{F47C971B-DBF8-F181-24BB-D663D894AE8C}"/>
              </a:ext>
            </a:extLst>
          </p:cNvPr>
          <p:cNvSpPr>
            <a:spLocks noGrp="1"/>
          </p:cNvSpPr>
          <p:nvPr>
            <p:ph type="sldNum" sz="quarter" idx="12"/>
          </p:nvPr>
        </p:nvSpPr>
        <p:spPr/>
        <p:txBody>
          <a:bodyPr/>
          <a:lstStyle/>
          <a:p>
            <a:fld id="{5A33CB2A-1702-4C1D-9CC4-8D472D39F19E}" type="slidenum">
              <a:rPr lang="en-US" smtClean="0"/>
              <a:t>30</a:t>
            </a:fld>
            <a:endParaRPr lang="en-US"/>
          </a:p>
        </p:txBody>
      </p:sp>
      <p:pic>
        <p:nvPicPr>
          <p:cNvPr id="6" name="Picture 5">
            <a:extLst>
              <a:ext uri="{FF2B5EF4-FFF2-40B4-BE49-F238E27FC236}">
                <a16:creationId xmlns:a16="http://schemas.microsoft.com/office/drawing/2014/main" id="{F59140FF-4D21-2D5C-8312-7D0679154A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4505" y="4104345"/>
            <a:ext cx="3412190" cy="2559143"/>
          </a:xfrm>
          <a:prstGeom prst="rect">
            <a:avLst/>
          </a:prstGeom>
        </p:spPr>
      </p:pic>
      <p:sp>
        <p:nvSpPr>
          <p:cNvPr id="7" name="Speech Bubble: Rectangle with Corners Rounded 6">
            <a:extLst>
              <a:ext uri="{FF2B5EF4-FFF2-40B4-BE49-F238E27FC236}">
                <a16:creationId xmlns:a16="http://schemas.microsoft.com/office/drawing/2014/main" id="{BA244CC0-3693-19FA-CEE7-79FCCD4BD3D9}"/>
              </a:ext>
            </a:extLst>
          </p:cNvPr>
          <p:cNvSpPr/>
          <p:nvPr/>
        </p:nvSpPr>
        <p:spPr>
          <a:xfrm>
            <a:off x="1407781" y="5861370"/>
            <a:ext cx="6058723" cy="893763"/>
          </a:xfrm>
          <a:prstGeom prst="wedgeRoundRectCallout">
            <a:avLst>
              <a:gd name="adj1" fmla="val 9585"/>
              <a:gd name="adj2" fmla="val -7565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Laut NZZ haben nur 38% der Schweizer eine Ahnung davon, dass PKs an den Finanzmärkten investieren (müssen). Somit wissen das 62% nicht 🤦‍♂️</a:t>
            </a:r>
          </a:p>
        </p:txBody>
      </p:sp>
    </p:spTree>
    <p:extLst>
      <p:ext uri="{BB962C8B-B14F-4D97-AF65-F5344CB8AC3E}">
        <p14:creationId xmlns:p14="http://schemas.microsoft.com/office/powerpoint/2010/main" val="1255298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EB24-6DBF-0B5D-AFE1-6909E3CC2347}"/>
              </a:ext>
            </a:extLst>
          </p:cNvPr>
          <p:cNvSpPr>
            <a:spLocks noGrp="1"/>
          </p:cNvSpPr>
          <p:nvPr>
            <p:ph type="title"/>
          </p:nvPr>
        </p:nvSpPr>
        <p:spPr/>
        <p:txBody>
          <a:bodyPr/>
          <a:lstStyle/>
          <a:p>
            <a:endParaRPr lang="de-CH"/>
          </a:p>
        </p:txBody>
      </p:sp>
      <p:sp>
        <p:nvSpPr>
          <p:cNvPr id="8" name="Freeform: Shape 7">
            <a:extLst>
              <a:ext uri="{FF2B5EF4-FFF2-40B4-BE49-F238E27FC236}">
                <a16:creationId xmlns:a16="http://schemas.microsoft.com/office/drawing/2014/main" id="{61C344B2-56F0-9C69-F2A5-172EB4949800}"/>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1D0C35A8-75C1-B556-0679-DC1B80AB0CC8}"/>
              </a:ext>
            </a:extLst>
          </p:cNvPr>
          <p:cNvSpPr txBox="1">
            <a:spLocks/>
          </p:cNvSpPr>
          <p:nvPr/>
        </p:nvSpPr>
        <p:spPr>
          <a:xfrm>
            <a:off x="6194121" y="6034208"/>
            <a:ext cx="5481780" cy="63558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r>
              <a:rPr lang="en-US" dirty="0"/>
              <a:t>Was </a:t>
            </a:r>
            <a:r>
              <a:rPr lang="en-US" dirty="0" err="1"/>
              <a:t>ist</a:t>
            </a:r>
            <a:r>
              <a:rPr lang="en-US" dirty="0"/>
              <a:t> da </a:t>
            </a:r>
            <a:r>
              <a:rPr lang="en-US" dirty="0" err="1"/>
              <a:t>drin</a:t>
            </a:r>
            <a:r>
              <a:rPr lang="en-US" dirty="0"/>
              <a:t>?</a:t>
            </a:r>
            <a:endParaRPr lang="de-CH" dirty="0"/>
          </a:p>
        </p:txBody>
      </p:sp>
      <p:sp>
        <p:nvSpPr>
          <p:cNvPr id="10" name="Subtitle 2">
            <a:extLst>
              <a:ext uri="{FF2B5EF4-FFF2-40B4-BE49-F238E27FC236}">
                <a16:creationId xmlns:a16="http://schemas.microsoft.com/office/drawing/2014/main" id="{EAED93FF-1F8A-16A8-6EED-6BE8C95371DB}"/>
              </a:ext>
            </a:extLst>
          </p:cNvPr>
          <p:cNvSpPr txBox="1">
            <a:spLocks/>
          </p:cNvSpPr>
          <p:nvPr/>
        </p:nvSpPr>
        <p:spPr>
          <a:xfrm>
            <a:off x="8488681" y="3869205"/>
            <a:ext cx="3261410" cy="1956278"/>
          </a:xfrm>
          <a:prstGeom prst="rect">
            <a:avLst/>
          </a:prstGeom>
        </p:spPr>
        <p:txBody>
          <a:bodyPr vert="horz" lIns="91440" tIns="45720" rIns="91440" bIns="45720" rtlCol="0" anchor="b">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CH" sz="3200" dirty="0"/>
              <a:t>Inhaltsstoffe versteht doch eh keiner, oder?</a:t>
            </a:r>
          </a:p>
        </p:txBody>
      </p:sp>
      <p:pic>
        <p:nvPicPr>
          <p:cNvPr id="4" name="Picture 3">
            <a:extLst>
              <a:ext uri="{FF2B5EF4-FFF2-40B4-BE49-F238E27FC236}">
                <a16:creationId xmlns:a16="http://schemas.microsoft.com/office/drawing/2014/main" id="{9D9C9CC3-EC53-88C3-D90B-CD248CD14603}"/>
              </a:ext>
            </a:extLst>
          </p:cNvPr>
          <p:cNvPicPr>
            <a:picLocks noChangeAspect="1"/>
          </p:cNvPicPr>
          <p:nvPr/>
        </p:nvPicPr>
        <p:blipFill>
          <a:blip r:embed="rId3" cstate="email">
            <a:extLst>
              <a:ext uri="{28A0092B-C50C-407E-A947-70E740481C1C}">
                <a14:useLocalDpi xmlns:a14="http://schemas.microsoft.com/office/drawing/2010/main"/>
              </a:ext>
            </a:extLst>
          </a:blip>
          <a:srcRect b="-244"/>
          <a:stretch>
            <a:fillRect/>
          </a:stretch>
        </p:blipFill>
        <p:spPr>
          <a:xfrm>
            <a:off x="507116" y="0"/>
            <a:ext cx="5289285" cy="6903381"/>
          </a:xfrm>
          <a:prstGeom prst="rect">
            <a:avLst/>
          </a:prstGeom>
        </p:spPr>
      </p:pic>
    </p:spTree>
    <p:extLst>
      <p:ext uri="{BB962C8B-B14F-4D97-AF65-F5344CB8AC3E}">
        <p14:creationId xmlns:p14="http://schemas.microsoft.com/office/powerpoint/2010/main" val="234214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FCA0-5570-45F2-487A-B1219E5D57FC}"/>
              </a:ext>
            </a:extLst>
          </p:cNvPr>
          <p:cNvSpPr>
            <a:spLocks noGrp="1"/>
          </p:cNvSpPr>
          <p:nvPr>
            <p:ph type="title"/>
          </p:nvPr>
        </p:nvSpPr>
        <p:spPr/>
        <p:txBody>
          <a:bodyPr/>
          <a:lstStyle/>
          <a:p>
            <a:r>
              <a:rPr lang="de-CH" dirty="0"/>
              <a:t>Es ist ja SOOOO kompliziert</a:t>
            </a:r>
          </a:p>
        </p:txBody>
      </p:sp>
      <p:sp>
        <p:nvSpPr>
          <p:cNvPr id="3" name="Content Placeholder 2">
            <a:extLst>
              <a:ext uri="{FF2B5EF4-FFF2-40B4-BE49-F238E27FC236}">
                <a16:creationId xmlns:a16="http://schemas.microsoft.com/office/drawing/2014/main" id="{BC2FA3D4-2608-DE08-27A3-65F3F1518822}"/>
              </a:ext>
            </a:extLst>
          </p:cNvPr>
          <p:cNvSpPr>
            <a:spLocks noGrp="1"/>
          </p:cNvSpPr>
          <p:nvPr>
            <p:ph idx="1"/>
          </p:nvPr>
        </p:nvSpPr>
        <p:spPr/>
        <p:txBody>
          <a:bodyPr/>
          <a:lstStyle/>
          <a:p>
            <a:r>
              <a:rPr lang="de-CH" dirty="0"/>
              <a:t>Fakt ist, die Zutatenlisten sind in einer uns nicht so geläufigen – aber international harmonisierten – Sprache geschrieben, nämlich Englisch. Ausserdem werden präzise chemische und pharmakologische Namen verwendet, die im Alltag eher wenig geläufig sind.</a:t>
            </a:r>
          </a:p>
          <a:p>
            <a:r>
              <a:rPr lang="de-CH" dirty="0"/>
              <a:t>Wie kann man das lösen?</a:t>
            </a:r>
          </a:p>
          <a:p>
            <a:endParaRPr lang="de-CH" dirty="0"/>
          </a:p>
          <a:p>
            <a:endParaRPr lang="de-CH" dirty="0"/>
          </a:p>
          <a:p>
            <a:pPr marL="1074738" indent="-1074738"/>
            <a:r>
              <a:rPr lang="de-CH" dirty="0"/>
              <a:t>Schritt 1:	Begriffe mit Google übersetzen</a:t>
            </a:r>
            <a:br>
              <a:rPr lang="de-CH" dirty="0"/>
            </a:br>
            <a:r>
              <a:rPr lang="de-CH" dirty="0"/>
              <a:t>Fast immer kommt dabei bereits auch eine Erklärung zu dem Stoff</a:t>
            </a:r>
          </a:p>
          <a:p>
            <a:pPr marL="1074738" indent="-1074738"/>
            <a:r>
              <a:rPr lang="de-CH" dirty="0"/>
              <a:t>Schritt 2:	Übersetzte Zutat in Wikipedia nachschlagen</a:t>
            </a:r>
            <a:br>
              <a:rPr lang="de-CH" dirty="0"/>
            </a:br>
            <a:r>
              <a:rPr lang="de-CH" dirty="0"/>
              <a:t>Hier findet man viel Zusatzinformationen über die pharmakologische Wirkung, Herstellung, Geschichte und vieles mehr.</a:t>
            </a:r>
          </a:p>
          <a:p>
            <a:pPr marL="1074738" indent="-1074738"/>
            <a:r>
              <a:rPr lang="de-CH" dirty="0"/>
              <a:t>Mit diesen beiden Schritten hat man bereits ein sehr gutes Bild davon, was eine bestimmte Zutat bewirkt.</a:t>
            </a:r>
          </a:p>
        </p:txBody>
      </p:sp>
      <p:sp>
        <p:nvSpPr>
          <p:cNvPr id="4" name="Slide Number Placeholder 3">
            <a:extLst>
              <a:ext uri="{FF2B5EF4-FFF2-40B4-BE49-F238E27FC236}">
                <a16:creationId xmlns:a16="http://schemas.microsoft.com/office/drawing/2014/main" id="{1DCD8FDF-1E51-09B3-0AAE-0880FF1757D0}"/>
              </a:ext>
            </a:extLst>
          </p:cNvPr>
          <p:cNvSpPr>
            <a:spLocks noGrp="1"/>
          </p:cNvSpPr>
          <p:nvPr>
            <p:ph type="sldNum" sz="quarter" idx="12"/>
          </p:nvPr>
        </p:nvSpPr>
        <p:spPr/>
        <p:txBody>
          <a:bodyPr/>
          <a:lstStyle/>
          <a:p>
            <a:fld id="{5A33CB2A-1702-4C1D-9CC4-8D472D39F19E}" type="slidenum">
              <a:rPr lang="en-US" smtClean="0"/>
              <a:t>32</a:t>
            </a:fld>
            <a:endParaRPr lang="en-US"/>
          </a:p>
        </p:txBody>
      </p:sp>
      <p:sp>
        <p:nvSpPr>
          <p:cNvPr id="5" name="Rectangle: Rounded Corners 4">
            <a:extLst>
              <a:ext uri="{FF2B5EF4-FFF2-40B4-BE49-F238E27FC236}">
                <a16:creationId xmlns:a16="http://schemas.microsoft.com/office/drawing/2014/main" id="{E98AD5D6-64D5-5E32-E76C-5434888F54DE}"/>
              </a:ext>
            </a:extLst>
          </p:cNvPr>
          <p:cNvSpPr/>
          <p:nvPr/>
        </p:nvSpPr>
        <p:spPr>
          <a:xfrm>
            <a:off x="1915886" y="2670629"/>
            <a:ext cx="8273143" cy="59508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a:solidFill>
                  <a:schemeClr val="tx1"/>
                </a:solidFill>
              </a:rPr>
              <a:t>Im Falle eines Falles, weiss Google oder Wikipedia einfach alles!</a:t>
            </a:r>
          </a:p>
        </p:txBody>
      </p:sp>
    </p:spTree>
    <p:extLst>
      <p:ext uri="{BB962C8B-B14F-4D97-AF65-F5344CB8AC3E}">
        <p14:creationId xmlns:p14="http://schemas.microsoft.com/office/powerpoint/2010/main" val="57040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5807-6FBC-3206-AD3F-7A6207BCE5F9}"/>
              </a:ext>
            </a:extLst>
          </p:cNvPr>
          <p:cNvSpPr>
            <a:spLocks noGrp="1"/>
          </p:cNvSpPr>
          <p:nvPr>
            <p:ph type="title"/>
          </p:nvPr>
        </p:nvSpPr>
        <p:spPr/>
        <p:txBody>
          <a:bodyPr/>
          <a:lstStyle/>
          <a:p>
            <a:r>
              <a:rPr lang="de-CH" dirty="0"/>
              <a:t>Konkretes Beispiel</a:t>
            </a:r>
          </a:p>
        </p:txBody>
      </p:sp>
      <p:sp>
        <p:nvSpPr>
          <p:cNvPr id="3" name="Content Placeholder 2">
            <a:extLst>
              <a:ext uri="{FF2B5EF4-FFF2-40B4-BE49-F238E27FC236}">
                <a16:creationId xmlns:a16="http://schemas.microsoft.com/office/drawing/2014/main" id="{489FEA1E-139E-3EDE-4F1B-D64F88A707B2}"/>
              </a:ext>
            </a:extLst>
          </p:cNvPr>
          <p:cNvSpPr>
            <a:spLocks noGrp="1"/>
          </p:cNvSpPr>
          <p:nvPr>
            <p:ph idx="1"/>
          </p:nvPr>
        </p:nvSpPr>
        <p:spPr>
          <a:xfrm>
            <a:off x="6096000" y="1093305"/>
            <a:ext cx="5579901" cy="5220684"/>
          </a:xfrm>
        </p:spPr>
        <p:txBody>
          <a:bodyPr/>
          <a:lstStyle/>
          <a:p>
            <a:r>
              <a:rPr lang="de-CH" dirty="0"/>
              <a:t>Wir bekamen folgende Tuben in die Hand. </a:t>
            </a:r>
          </a:p>
          <a:p>
            <a:r>
              <a:rPr lang="de-CH" dirty="0"/>
              <a:t>Die Versprechungen über die heilende Wirkung und die Wirksamkeit der Substanzen war geradezu atem-beraubend…</a:t>
            </a:r>
          </a:p>
          <a:p>
            <a:r>
              <a:rPr lang="de-CH" dirty="0"/>
              <a:t>Auch die Website spricht von «Signalmolekülen», «Kommunikation mit den Zellen», «Anti-oxidativer Wirkung» und was an Geschwurbel mehr zu lesen war.</a:t>
            </a:r>
          </a:p>
          <a:p>
            <a:r>
              <a:rPr lang="de-CH" dirty="0"/>
              <a:t>Da müssen hochkomplexe bio-chemische Moleküle und Substanzen enthalten sein.</a:t>
            </a:r>
          </a:p>
          <a:p>
            <a:r>
              <a:rPr lang="de-CH" dirty="0"/>
              <a:t>Dann schauen wir doch einmal nach…</a:t>
            </a:r>
          </a:p>
        </p:txBody>
      </p:sp>
      <p:sp>
        <p:nvSpPr>
          <p:cNvPr id="4" name="Slide Number Placeholder 3">
            <a:extLst>
              <a:ext uri="{FF2B5EF4-FFF2-40B4-BE49-F238E27FC236}">
                <a16:creationId xmlns:a16="http://schemas.microsoft.com/office/drawing/2014/main" id="{7D82BDD4-021B-5186-06A6-B022A1C68199}"/>
              </a:ext>
            </a:extLst>
          </p:cNvPr>
          <p:cNvSpPr>
            <a:spLocks noGrp="1"/>
          </p:cNvSpPr>
          <p:nvPr>
            <p:ph type="sldNum" sz="quarter" idx="12"/>
          </p:nvPr>
        </p:nvSpPr>
        <p:spPr/>
        <p:txBody>
          <a:bodyPr/>
          <a:lstStyle/>
          <a:p>
            <a:fld id="{5A33CB2A-1702-4C1D-9CC4-8D472D39F19E}" type="slidenum">
              <a:rPr lang="en-US" smtClean="0"/>
              <a:t>33</a:t>
            </a:fld>
            <a:endParaRPr lang="en-US"/>
          </a:p>
        </p:txBody>
      </p:sp>
      <p:pic>
        <p:nvPicPr>
          <p:cNvPr id="5" name="Picture 4" descr="A couple of tubes of cream&#10;&#10;AI-generated content may be incorrect.">
            <a:extLst>
              <a:ext uri="{FF2B5EF4-FFF2-40B4-BE49-F238E27FC236}">
                <a16:creationId xmlns:a16="http://schemas.microsoft.com/office/drawing/2014/main" id="{87D4B833-DBF9-A536-4D8F-76467654A3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080" y="995524"/>
            <a:ext cx="4216777" cy="5394483"/>
          </a:xfrm>
          <a:prstGeom prst="rect">
            <a:avLst/>
          </a:prstGeom>
        </p:spPr>
      </p:pic>
    </p:spTree>
    <p:extLst>
      <p:ext uri="{BB962C8B-B14F-4D97-AF65-F5344CB8AC3E}">
        <p14:creationId xmlns:p14="http://schemas.microsoft.com/office/powerpoint/2010/main" val="140717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19EB-A452-DA18-675D-ADDBCCCD2859}"/>
              </a:ext>
            </a:extLst>
          </p:cNvPr>
          <p:cNvSpPr>
            <a:spLocks noGrp="1"/>
          </p:cNvSpPr>
          <p:nvPr>
            <p:ph type="title"/>
          </p:nvPr>
        </p:nvSpPr>
        <p:spPr/>
        <p:txBody>
          <a:bodyPr/>
          <a:lstStyle/>
          <a:p>
            <a:r>
              <a:rPr lang="de-CH" dirty="0"/>
              <a:t>Und was ist jetzt genau drin?</a:t>
            </a:r>
          </a:p>
        </p:txBody>
      </p:sp>
      <p:sp>
        <p:nvSpPr>
          <p:cNvPr id="3" name="Content Placeholder 2">
            <a:extLst>
              <a:ext uri="{FF2B5EF4-FFF2-40B4-BE49-F238E27FC236}">
                <a16:creationId xmlns:a16="http://schemas.microsoft.com/office/drawing/2014/main" id="{B51D56A5-3B8A-3113-AA49-50F62FFFD0AD}"/>
              </a:ext>
            </a:extLst>
          </p:cNvPr>
          <p:cNvSpPr>
            <a:spLocks noGrp="1"/>
          </p:cNvSpPr>
          <p:nvPr>
            <p:ph idx="1"/>
          </p:nvPr>
        </p:nvSpPr>
        <p:spPr>
          <a:xfrm>
            <a:off x="5548604" y="1093305"/>
            <a:ext cx="6127297" cy="5220684"/>
          </a:xfrm>
        </p:spPr>
        <p:txBody>
          <a:bodyPr/>
          <a:lstStyle/>
          <a:p>
            <a:r>
              <a:rPr lang="de-CH" dirty="0"/>
              <a:t>Na dann lesen wir was drauf steht und wenden an, was wir gerade gelernt haben…</a:t>
            </a:r>
          </a:p>
          <a:p>
            <a:endParaRPr lang="de-CH" dirty="0"/>
          </a:p>
          <a:p>
            <a:endParaRPr lang="de-CH" dirty="0"/>
          </a:p>
          <a:p>
            <a:endParaRPr lang="de-CH" dirty="0"/>
          </a:p>
          <a:p>
            <a:endParaRPr lang="de-CH" dirty="0"/>
          </a:p>
          <a:p>
            <a:r>
              <a:rPr lang="de-CH" dirty="0"/>
              <a:t>Wir müssen also folgende Zutaten analysieren</a:t>
            </a:r>
          </a:p>
          <a:p>
            <a:pPr marL="285750" indent="-285750">
              <a:buFontTx/>
              <a:buChar char="-"/>
            </a:pPr>
            <a:r>
              <a:rPr lang="de-CH" dirty="0"/>
              <a:t>Aqua</a:t>
            </a:r>
          </a:p>
          <a:p>
            <a:pPr marL="285750" indent="-285750">
              <a:buFontTx/>
              <a:buChar char="-"/>
            </a:pPr>
            <a:r>
              <a:rPr lang="de-CH" dirty="0"/>
              <a:t>Sodium Magnesium </a:t>
            </a:r>
            <a:r>
              <a:rPr lang="de-CH" dirty="0" err="1"/>
              <a:t>Fluorosilicate</a:t>
            </a:r>
            <a:endParaRPr lang="de-CH" dirty="0"/>
          </a:p>
          <a:p>
            <a:pPr marL="285750" indent="-285750">
              <a:buFontTx/>
              <a:buChar char="-"/>
            </a:pPr>
            <a:r>
              <a:rPr lang="de-CH" dirty="0"/>
              <a:t>Sodium Phosphate</a:t>
            </a:r>
          </a:p>
          <a:p>
            <a:pPr marL="285750" indent="-285750">
              <a:buFontTx/>
              <a:buChar char="-"/>
            </a:pPr>
            <a:r>
              <a:rPr lang="de-CH" dirty="0"/>
              <a:t>Sodium Chloride</a:t>
            </a:r>
          </a:p>
          <a:p>
            <a:pPr marL="285750" indent="-285750">
              <a:buFontTx/>
              <a:buChar char="-"/>
            </a:pPr>
            <a:r>
              <a:rPr lang="de-CH" dirty="0"/>
              <a:t>Gold</a:t>
            </a:r>
          </a:p>
        </p:txBody>
      </p:sp>
      <p:sp>
        <p:nvSpPr>
          <p:cNvPr id="4" name="Slide Number Placeholder 3">
            <a:extLst>
              <a:ext uri="{FF2B5EF4-FFF2-40B4-BE49-F238E27FC236}">
                <a16:creationId xmlns:a16="http://schemas.microsoft.com/office/drawing/2014/main" id="{43678B1B-14DF-E905-78EC-255451D4E41E}"/>
              </a:ext>
            </a:extLst>
          </p:cNvPr>
          <p:cNvSpPr>
            <a:spLocks noGrp="1"/>
          </p:cNvSpPr>
          <p:nvPr>
            <p:ph type="sldNum" sz="quarter" idx="12"/>
          </p:nvPr>
        </p:nvSpPr>
        <p:spPr/>
        <p:txBody>
          <a:bodyPr/>
          <a:lstStyle/>
          <a:p>
            <a:fld id="{5A33CB2A-1702-4C1D-9CC4-8D472D39F19E}" type="slidenum">
              <a:rPr lang="en-US" smtClean="0"/>
              <a:t>34</a:t>
            </a:fld>
            <a:endParaRPr lang="en-US"/>
          </a:p>
        </p:txBody>
      </p:sp>
      <p:pic>
        <p:nvPicPr>
          <p:cNvPr id="5" name="Picture 4" descr="A close-up of a couple of tubes&#10;&#10;AI-generated content may be incorrect.">
            <a:extLst>
              <a:ext uri="{FF2B5EF4-FFF2-40B4-BE49-F238E27FC236}">
                <a16:creationId xmlns:a16="http://schemas.microsoft.com/office/drawing/2014/main" id="{14CBC98E-718A-AC0E-0EA5-82C56BDAD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54" y="1071572"/>
            <a:ext cx="3975025" cy="5220684"/>
          </a:xfrm>
          <a:prstGeom prst="rect">
            <a:avLst/>
          </a:prstGeom>
        </p:spPr>
      </p:pic>
      <p:pic>
        <p:nvPicPr>
          <p:cNvPr id="6" name="Picture 5" descr="A close-up of a couple of tubes&#10;&#10;AI-generated content may be incorrect.">
            <a:extLst>
              <a:ext uri="{FF2B5EF4-FFF2-40B4-BE49-F238E27FC236}">
                <a16:creationId xmlns:a16="http://schemas.microsoft.com/office/drawing/2014/main" id="{C2202CA3-526E-2ADE-7FA3-FC9D4BF8B15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7665" y="2034073"/>
            <a:ext cx="6872252" cy="1206760"/>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AA6988EE-A46E-DE95-974E-CEF918CF1D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4540" y="5386873"/>
            <a:ext cx="2052389" cy="1368259"/>
          </a:xfrm>
          <a:prstGeom prst="rect">
            <a:avLst/>
          </a:prstGeom>
        </p:spPr>
      </p:pic>
      <p:sp>
        <p:nvSpPr>
          <p:cNvPr id="9" name="TextBox 8">
            <a:extLst>
              <a:ext uri="{FF2B5EF4-FFF2-40B4-BE49-F238E27FC236}">
                <a16:creationId xmlns:a16="http://schemas.microsoft.com/office/drawing/2014/main" id="{B465F25F-B070-971F-69B0-84E33556C1BE}"/>
              </a:ext>
            </a:extLst>
          </p:cNvPr>
          <p:cNvSpPr txBox="1"/>
          <p:nvPr/>
        </p:nvSpPr>
        <p:spPr>
          <a:xfrm>
            <a:off x="6546568" y="6020676"/>
            <a:ext cx="861133" cy="369332"/>
          </a:xfrm>
          <a:prstGeom prst="rect">
            <a:avLst/>
          </a:prstGeom>
          <a:noFill/>
        </p:spPr>
        <p:txBody>
          <a:bodyPr wrap="none" rtlCol="0">
            <a:spAutoFit/>
          </a:bodyPr>
          <a:lstStyle/>
          <a:p>
            <a:r>
              <a:rPr lang="de-CH" dirty="0"/>
              <a:t>GOLD</a:t>
            </a:r>
          </a:p>
        </p:txBody>
      </p:sp>
      <p:sp>
        <p:nvSpPr>
          <p:cNvPr id="7" name="TextBox 6">
            <a:extLst>
              <a:ext uri="{FF2B5EF4-FFF2-40B4-BE49-F238E27FC236}">
                <a16:creationId xmlns:a16="http://schemas.microsoft.com/office/drawing/2014/main" id="{390C27B2-DFDC-4665-0918-390FF458C479}"/>
              </a:ext>
            </a:extLst>
          </p:cNvPr>
          <p:cNvSpPr txBox="1"/>
          <p:nvPr/>
        </p:nvSpPr>
        <p:spPr>
          <a:xfrm>
            <a:off x="7459397" y="5840953"/>
            <a:ext cx="2529860" cy="584775"/>
          </a:xfrm>
          <a:prstGeom prst="rect">
            <a:avLst/>
          </a:prstGeom>
          <a:noFill/>
        </p:spPr>
        <p:txBody>
          <a:bodyPr wrap="none" rtlCol="0">
            <a:spAutoFit/>
          </a:bodyPr>
          <a:lstStyle/>
          <a:p>
            <a:r>
              <a:rPr lang="de-CH" sz="3200" dirty="0"/>
              <a:t>mein Schatz</a:t>
            </a:r>
            <a:endParaRPr lang="de-CH" dirty="0"/>
          </a:p>
        </p:txBody>
      </p:sp>
    </p:spTree>
    <p:extLst>
      <p:ext uri="{BB962C8B-B14F-4D97-AF65-F5344CB8AC3E}">
        <p14:creationId xmlns:p14="http://schemas.microsoft.com/office/powerpoint/2010/main" val="2239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9D41C-3AB9-67A7-E936-A99994CA7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59B88-9D94-9E32-846C-B571645BD815}"/>
              </a:ext>
            </a:extLst>
          </p:cNvPr>
          <p:cNvSpPr>
            <a:spLocks noGrp="1"/>
          </p:cNvSpPr>
          <p:nvPr>
            <p:ph type="title"/>
          </p:nvPr>
        </p:nvSpPr>
        <p:spPr/>
        <p:txBody>
          <a:bodyPr/>
          <a:lstStyle/>
          <a:p>
            <a:r>
              <a:rPr lang="de-CH" dirty="0"/>
              <a:t>Analyse</a:t>
            </a:r>
          </a:p>
        </p:txBody>
      </p:sp>
      <p:sp>
        <p:nvSpPr>
          <p:cNvPr id="3" name="Content Placeholder 2">
            <a:extLst>
              <a:ext uri="{FF2B5EF4-FFF2-40B4-BE49-F238E27FC236}">
                <a16:creationId xmlns:a16="http://schemas.microsoft.com/office/drawing/2014/main" id="{B5D229CB-86E7-8304-FE39-A6A1F75FFB60}"/>
              </a:ext>
            </a:extLst>
          </p:cNvPr>
          <p:cNvSpPr>
            <a:spLocks noGrp="1"/>
          </p:cNvSpPr>
          <p:nvPr>
            <p:ph idx="1"/>
          </p:nvPr>
        </p:nvSpPr>
        <p:spPr/>
        <p:txBody>
          <a:bodyPr/>
          <a:lstStyle/>
          <a:p>
            <a:r>
              <a:rPr lang="de-CH" dirty="0"/>
              <a:t>Wir beginnen mit Google und stellen schnell fest, dass der zweite Schritt für eine erste Analyse gar nicht erforderlich ist</a:t>
            </a:r>
          </a:p>
          <a:p>
            <a:pPr marL="285750" indent="-285750">
              <a:buFontTx/>
              <a:buChar char="-"/>
            </a:pPr>
            <a:r>
              <a:rPr lang="de-CH" b="1" dirty="0"/>
              <a:t>Aqua</a:t>
            </a:r>
            <a:br>
              <a:rPr lang="de-CH" dirty="0"/>
            </a:br>
            <a:r>
              <a:rPr lang="de-CH" dirty="0"/>
              <a:t>Ganz einfach: Wasser</a:t>
            </a:r>
          </a:p>
          <a:p>
            <a:pPr marL="285750" indent="-285750">
              <a:buFontTx/>
              <a:buChar char="-"/>
            </a:pPr>
            <a:r>
              <a:rPr lang="de-CH" b="1" dirty="0"/>
              <a:t>Sodium Magnesium </a:t>
            </a:r>
            <a:r>
              <a:rPr lang="de-CH" b="1" dirty="0" err="1"/>
              <a:t>Fluorosilicate</a:t>
            </a:r>
            <a:endParaRPr lang="de-CH" b="1" dirty="0"/>
          </a:p>
          <a:p>
            <a:pPr marL="320040" lvl="1" indent="0">
              <a:buNone/>
            </a:pPr>
            <a:r>
              <a:rPr lang="de-CH" dirty="0"/>
              <a:t>Man sagt auch </a:t>
            </a:r>
            <a:br>
              <a:rPr lang="de-CH" dirty="0"/>
            </a:br>
            <a:r>
              <a:rPr lang="de-CH" dirty="0"/>
              <a:t>Schleifmittel dazu</a:t>
            </a:r>
          </a:p>
          <a:p>
            <a:pPr marL="285750" indent="-285750">
              <a:buFontTx/>
              <a:buChar char="-"/>
            </a:pPr>
            <a:endParaRPr lang="de-CH" dirty="0"/>
          </a:p>
          <a:p>
            <a:pPr marL="285750" indent="-285750">
              <a:buFontTx/>
              <a:buChar char="-"/>
            </a:pPr>
            <a:endParaRPr lang="de-CH" dirty="0"/>
          </a:p>
          <a:p>
            <a:pPr marL="285750" indent="-285750">
              <a:buFontTx/>
              <a:buChar char="-"/>
            </a:pPr>
            <a:endParaRPr lang="de-CH" dirty="0"/>
          </a:p>
          <a:p>
            <a:pPr marL="285750" indent="-285750">
              <a:buFontTx/>
              <a:buChar char="-"/>
            </a:pPr>
            <a:endParaRPr lang="de-CH" dirty="0"/>
          </a:p>
          <a:p>
            <a:pPr marL="285750" indent="-285750">
              <a:buFontTx/>
              <a:buChar char="-"/>
            </a:pPr>
            <a:endParaRPr lang="de-CH" dirty="0"/>
          </a:p>
          <a:p>
            <a:endParaRPr lang="de-CH" dirty="0"/>
          </a:p>
        </p:txBody>
      </p:sp>
      <p:sp>
        <p:nvSpPr>
          <p:cNvPr id="4" name="Slide Number Placeholder 3">
            <a:extLst>
              <a:ext uri="{FF2B5EF4-FFF2-40B4-BE49-F238E27FC236}">
                <a16:creationId xmlns:a16="http://schemas.microsoft.com/office/drawing/2014/main" id="{BBBB2CC2-D4CE-745B-5B46-A95702F741DC}"/>
              </a:ext>
            </a:extLst>
          </p:cNvPr>
          <p:cNvSpPr>
            <a:spLocks noGrp="1"/>
          </p:cNvSpPr>
          <p:nvPr>
            <p:ph type="sldNum" sz="quarter" idx="12"/>
          </p:nvPr>
        </p:nvSpPr>
        <p:spPr/>
        <p:txBody>
          <a:bodyPr/>
          <a:lstStyle/>
          <a:p>
            <a:fld id="{5A33CB2A-1702-4C1D-9CC4-8D472D39F19E}" type="slidenum">
              <a:rPr lang="en-US" smtClean="0"/>
              <a:t>35</a:t>
            </a:fld>
            <a:endParaRPr lang="en-US"/>
          </a:p>
        </p:txBody>
      </p:sp>
      <p:pic>
        <p:nvPicPr>
          <p:cNvPr id="5" name="Picture 4" descr="A screenshot of a computer&#10;&#10;AI-generated content may be incorrect.">
            <a:extLst>
              <a:ext uri="{FF2B5EF4-FFF2-40B4-BE49-F238E27FC236}">
                <a16:creationId xmlns:a16="http://schemas.microsoft.com/office/drawing/2014/main" id="{0A001880-D3C9-7B4D-5015-26590FFEBC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5061" y="3152274"/>
            <a:ext cx="7628281" cy="2842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5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3AC1-BE9E-2786-2A74-A549D8A35D5D}"/>
              </a:ext>
            </a:extLst>
          </p:cNvPr>
          <p:cNvSpPr>
            <a:spLocks noGrp="1"/>
          </p:cNvSpPr>
          <p:nvPr>
            <p:ph type="title"/>
          </p:nvPr>
        </p:nvSpPr>
        <p:spPr/>
        <p:txBody>
          <a:bodyPr/>
          <a:lstStyle/>
          <a:p>
            <a:r>
              <a:rPr lang="de-CH" dirty="0"/>
              <a:t>Analyse</a:t>
            </a:r>
          </a:p>
        </p:txBody>
      </p:sp>
      <p:sp>
        <p:nvSpPr>
          <p:cNvPr id="3" name="Content Placeholder 2">
            <a:extLst>
              <a:ext uri="{FF2B5EF4-FFF2-40B4-BE49-F238E27FC236}">
                <a16:creationId xmlns:a16="http://schemas.microsoft.com/office/drawing/2014/main" id="{872A48F8-540C-99B3-ECA7-B87857D3A778}"/>
              </a:ext>
            </a:extLst>
          </p:cNvPr>
          <p:cNvSpPr>
            <a:spLocks noGrp="1"/>
          </p:cNvSpPr>
          <p:nvPr>
            <p:ph idx="1"/>
          </p:nvPr>
        </p:nvSpPr>
        <p:spPr/>
        <p:txBody>
          <a:bodyPr/>
          <a:lstStyle/>
          <a:p>
            <a:pPr marL="285750" indent="-285750">
              <a:buFontTx/>
              <a:buChar char="-"/>
            </a:pPr>
            <a:r>
              <a:rPr lang="de-CH" b="1" dirty="0"/>
              <a:t>Sodium Phosphate</a:t>
            </a:r>
          </a:p>
          <a:p>
            <a:pPr marL="320040" lvl="1" indent="0">
              <a:buNone/>
            </a:pPr>
            <a:r>
              <a:rPr lang="de-CH" dirty="0"/>
              <a:t>Eine </a:t>
            </a:r>
            <a:r>
              <a:rPr lang="de-CH" dirty="0" err="1"/>
              <a:t>Bezeichung</a:t>
            </a:r>
            <a:r>
              <a:rPr lang="de-CH" dirty="0"/>
              <a:t> </a:t>
            </a:r>
            <a:br>
              <a:rPr lang="de-CH" dirty="0"/>
            </a:br>
            <a:r>
              <a:rPr lang="de-CH" dirty="0"/>
              <a:t>dafür ist auch: </a:t>
            </a:r>
            <a:br>
              <a:rPr lang="de-CH" dirty="0"/>
            </a:br>
            <a:r>
              <a:rPr lang="de-CH" dirty="0"/>
              <a:t>Wasserenthärter</a:t>
            </a:r>
          </a:p>
          <a:p>
            <a:pPr marL="285750" indent="-285750">
              <a:buFontTx/>
              <a:buChar char="-"/>
            </a:pPr>
            <a:endParaRPr lang="de-CH" dirty="0"/>
          </a:p>
          <a:p>
            <a:pPr marL="285750" indent="-285750">
              <a:buFontTx/>
              <a:buChar char="-"/>
            </a:pPr>
            <a:endParaRPr lang="de-CH" dirty="0"/>
          </a:p>
          <a:p>
            <a:pPr marL="285750" indent="-285750">
              <a:buFontTx/>
              <a:buChar char="-"/>
            </a:pPr>
            <a:endParaRPr lang="de-CH" b="1" dirty="0"/>
          </a:p>
          <a:p>
            <a:pPr marL="285750" indent="-285750">
              <a:buFontTx/>
              <a:buChar char="-"/>
            </a:pPr>
            <a:r>
              <a:rPr lang="de-CH" b="1" dirty="0"/>
              <a:t>Sodium Chloride</a:t>
            </a:r>
          </a:p>
          <a:p>
            <a:endParaRPr lang="de-CH" dirty="0"/>
          </a:p>
        </p:txBody>
      </p:sp>
      <p:sp>
        <p:nvSpPr>
          <p:cNvPr id="4" name="Slide Number Placeholder 3">
            <a:extLst>
              <a:ext uri="{FF2B5EF4-FFF2-40B4-BE49-F238E27FC236}">
                <a16:creationId xmlns:a16="http://schemas.microsoft.com/office/drawing/2014/main" id="{55659EA4-623C-C772-3BAA-4ADF595ADED6}"/>
              </a:ext>
            </a:extLst>
          </p:cNvPr>
          <p:cNvSpPr>
            <a:spLocks noGrp="1"/>
          </p:cNvSpPr>
          <p:nvPr>
            <p:ph type="sldNum" sz="quarter" idx="12"/>
          </p:nvPr>
        </p:nvSpPr>
        <p:spPr/>
        <p:txBody>
          <a:bodyPr/>
          <a:lstStyle/>
          <a:p>
            <a:fld id="{5A33CB2A-1702-4C1D-9CC4-8D472D39F19E}" type="slidenum">
              <a:rPr lang="en-US" smtClean="0"/>
              <a:t>36</a:t>
            </a:fld>
            <a:endParaRPr lang="en-US"/>
          </a:p>
        </p:txBody>
      </p:sp>
      <p:pic>
        <p:nvPicPr>
          <p:cNvPr id="6" name="Picture 5" descr="A screenshot of a computer&#10;&#10;AI-generated content may be incorrect.">
            <a:extLst>
              <a:ext uri="{FF2B5EF4-FFF2-40B4-BE49-F238E27FC236}">
                <a16:creationId xmlns:a16="http://schemas.microsoft.com/office/drawing/2014/main" id="{120C5810-40D7-5F41-4053-ED73D5C3B7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2057" y="514667"/>
            <a:ext cx="7757832" cy="2888230"/>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AI-generated content may be incorrect.">
            <a:extLst>
              <a:ext uri="{FF2B5EF4-FFF2-40B4-BE49-F238E27FC236}">
                <a16:creationId xmlns:a16="http://schemas.microsoft.com/office/drawing/2014/main" id="{808A29F7-C7AB-73AB-6F25-D72E1B816F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2057" y="3765273"/>
            <a:ext cx="7811177" cy="2911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07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98D0-4B56-8129-356E-164559B7F345}"/>
              </a:ext>
            </a:extLst>
          </p:cNvPr>
          <p:cNvSpPr>
            <a:spLocks noGrp="1"/>
          </p:cNvSpPr>
          <p:nvPr>
            <p:ph type="title"/>
          </p:nvPr>
        </p:nvSpPr>
        <p:spPr/>
        <p:txBody>
          <a:bodyPr/>
          <a:lstStyle/>
          <a:p>
            <a:r>
              <a:rPr lang="de-CH" dirty="0"/>
              <a:t>Zusammenfassung</a:t>
            </a:r>
          </a:p>
        </p:txBody>
      </p:sp>
      <p:sp>
        <p:nvSpPr>
          <p:cNvPr id="3" name="Content Placeholder 2">
            <a:extLst>
              <a:ext uri="{FF2B5EF4-FFF2-40B4-BE49-F238E27FC236}">
                <a16:creationId xmlns:a16="http://schemas.microsoft.com/office/drawing/2014/main" id="{DDFFFF31-13A6-D62B-0541-CF23725CE4B9}"/>
              </a:ext>
            </a:extLst>
          </p:cNvPr>
          <p:cNvSpPr>
            <a:spLocks noGrp="1"/>
          </p:cNvSpPr>
          <p:nvPr>
            <p:ph idx="1"/>
          </p:nvPr>
        </p:nvSpPr>
        <p:spPr>
          <a:xfrm>
            <a:off x="516098" y="1093305"/>
            <a:ext cx="5514587" cy="5220684"/>
          </a:xfrm>
        </p:spPr>
        <p:txBody>
          <a:bodyPr/>
          <a:lstStyle/>
          <a:p>
            <a:r>
              <a:rPr lang="de-CH" dirty="0"/>
              <a:t>Die Tuben enthalten also eine Mischung aus</a:t>
            </a:r>
          </a:p>
          <a:p>
            <a:pPr marL="285750" indent="-285750">
              <a:buFontTx/>
              <a:buChar char="-"/>
            </a:pPr>
            <a:r>
              <a:rPr lang="de-CH" dirty="0"/>
              <a:t>Wasser</a:t>
            </a:r>
          </a:p>
          <a:p>
            <a:pPr marL="285750" indent="-285750">
              <a:buFontTx/>
              <a:buChar char="-"/>
            </a:pPr>
            <a:r>
              <a:rPr lang="de-CH" dirty="0"/>
              <a:t>Schleifmittel</a:t>
            </a:r>
          </a:p>
          <a:p>
            <a:pPr marL="285750" indent="-285750">
              <a:buFontTx/>
              <a:buChar char="-"/>
            </a:pPr>
            <a:r>
              <a:rPr lang="de-CH" dirty="0"/>
              <a:t>Wasserenthärter und</a:t>
            </a:r>
          </a:p>
          <a:p>
            <a:pPr marL="285750" indent="-285750">
              <a:buFontTx/>
              <a:buChar char="-"/>
            </a:pPr>
            <a:r>
              <a:rPr lang="de-CH" dirty="0"/>
              <a:t>Kochsalz</a:t>
            </a:r>
          </a:p>
          <a:p>
            <a:r>
              <a:rPr lang="de-CH" dirty="0"/>
              <a:t>Die physiologisch unwirksame Beimengung von Gold ignorieren wir einmal.</a:t>
            </a:r>
          </a:p>
          <a:p>
            <a:r>
              <a:rPr lang="de-CH" dirty="0"/>
              <a:t>Das wird als «der letzte Schrei» beworben.</a:t>
            </a:r>
          </a:p>
          <a:p>
            <a:r>
              <a:rPr lang="de-CH" dirty="0"/>
              <a:t>Ganz zu schweigen von der Fähigkeit mit unseren Zellen zu «kommunizieren» und «oxidativen Stress» zu reduzieren.</a:t>
            </a:r>
          </a:p>
          <a:p>
            <a:r>
              <a:rPr lang="de-CH" dirty="0"/>
              <a:t>Ich denke die Zutatenliste ist aussagekräftig genug, um das jetzt selbst zu beurteilen.</a:t>
            </a:r>
          </a:p>
        </p:txBody>
      </p:sp>
      <p:sp>
        <p:nvSpPr>
          <p:cNvPr id="4" name="Slide Number Placeholder 3">
            <a:extLst>
              <a:ext uri="{FF2B5EF4-FFF2-40B4-BE49-F238E27FC236}">
                <a16:creationId xmlns:a16="http://schemas.microsoft.com/office/drawing/2014/main" id="{53806C6C-A63E-779A-73E5-851D98BC3DDC}"/>
              </a:ext>
            </a:extLst>
          </p:cNvPr>
          <p:cNvSpPr>
            <a:spLocks noGrp="1"/>
          </p:cNvSpPr>
          <p:nvPr>
            <p:ph type="sldNum" sz="quarter" idx="12"/>
          </p:nvPr>
        </p:nvSpPr>
        <p:spPr/>
        <p:txBody>
          <a:bodyPr/>
          <a:lstStyle/>
          <a:p>
            <a:fld id="{5A33CB2A-1702-4C1D-9CC4-8D472D39F19E}" type="slidenum">
              <a:rPr lang="en-US" smtClean="0"/>
              <a:t>37</a:t>
            </a:fld>
            <a:endParaRPr lang="en-US"/>
          </a:p>
        </p:txBody>
      </p:sp>
      <p:pic>
        <p:nvPicPr>
          <p:cNvPr id="8" name="Picture 7">
            <a:extLst>
              <a:ext uri="{FF2B5EF4-FFF2-40B4-BE49-F238E27FC236}">
                <a16:creationId xmlns:a16="http://schemas.microsoft.com/office/drawing/2014/main" id="{273620A2-11A3-78A6-8754-8EE1379720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95356" y="1028699"/>
            <a:ext cx="4987471" cy="4987471"/>
          </a:xfrm>
          <a:prstGeom prst="rect">
            <a:avLst/>
          </a:prstGeom>
        </p:spPr>
      </p:pic>
    </p:spTree>
    <p:extLst>
      <p:ext uri="{BB962C8B-B14F-4D97-AF65-F5344CB8AC3E}">
        <p14:creationId xmlns:p14="http://schemas.microsoft.com/office/powerpoint/2010/main" val="40373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A644-DF8C-A5DB-1A64-F359C339591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17F608-A01C-8074-335D-3E62278E262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0968" cy="6863589"/>
          </a:xfrm>
          <a:prstGeom prst="rect">
            <a:avLst/>
          </a:prstGeom>
        </p:spPr>
      </p:pic>
      <p:sp>
        <p:nvSpPr>
          <p:cNvPr id="8" name="Freeform: Shape 7">
            <a:extLst>
              <a:ext uri="{FF2B5EF4-FFF2-40B4-BE49-F238E27FC236}">
                <a16:creationId xmlns:a16="http://schemas.microsoft.com/office/drawing/2014/main" id="{8B865A5F-B615-4A93-E006-D9655F01CD6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26D0F28B-E66A-255B-FC0E-A0291CFD96AC}"/>
              </a:ext>
            </a:extLst>
          </p:cNvPr>
          <p:cNvSpPr txBox="1">
            <a:spLocks/>
          </p:cNvSpPr>
          <p:nvPr/>
        </p:nvSpPr>
        <p:spPr>
          <a:xfrm>
            <a:off x="7263863" y="5655500"/>
            <a:ext cx="4420579" cy="10142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lnSpc>
                <a:spcPct val="100000"/>
              </a:lnSpc>
            </a:pPr>
            <a:r>
              <a:rPr lang="en-US" dirty="0" err="1"/>
              <a:t>Längster</a:t>
            </a:r>
            <a:r>
              <a:rPr lang="en-US" dirty="0"/>
              <a:t> </a:t>
            </a:r>
            <a:br>
              <a:rPr lang="en-US" dirty="0"/>
            </a:br>
            <a:r>
              <a:rPr lang="en-US" dirty="0" err="1"/>
              <a:t>Segelflug</a:t>
            </a:r>
            <a:r>
              <a:rPr lang="en-US" dirty="0"/>
              <a:t> </a:t>
            </a:r>
            <a:r>
              <a:rPr lang="en-US" dirty="0" err="1"/>
              <a:t>eines</a:t>
            </a:r>
            <a:r>
              <a:rPr lang="en-US" dirty="0"/>
              <a:t> </a:t>
            </a:r>
            <a:r>
              <a:rPr lang="en-US" dirty="0" err="1"/>
              <a:t>Passagierjets</a:t>
            </a:r>
            <a:r>
              <a:rPr lang="en-US" dirty="0"/>
              <a:t> der </a:t>
            </a:r>
            <a:r>
              <a:rPr lang="en-US" dirty="0" err="1"/>
              <a:t>Luftfahrtgeschichte</a:t>
            </a:r>
            <a:endParaRPr lang="de-CH" dirty="0"/>
          </a:p>
        </p:txBody>
      </p:sp>
    </p:spTree>
    <p:extLst>
      <p:ext uri="{BB962C8B-B14F-4D97-AF65-F5344CB8AC3E}">
        <p14:creationId xmlns:p14="http://schemas.microsoft.com/office/powerpoint/2010/main" val="259349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7975-D363-16DC-12D6-2F33166628E0}"/>
              </a:ext>
            </a:extLst>
          </p:cNvPr>
          <p:cNvSpPr>
            <a:spLocks noGrp="1"/>
          </p:cNvSpPr>
          <p:nvPr>
            <p:ph type="title"/>
          </p:nvPr>
        </p:nvSpPr>
        <p:spPr/>
        <p:txBody>
          <a:bodyPr/>
          <a:lstStyle/>
          <a:p>
            <a:r>
              <a:rPr lang="de-CH" dirty="0"/>
              <a:t>Ausgangssituation</a:t>
            </a:r>
          </a:p>
        </p:txBody>
      </p:sp>
      <p:sp>
        <p:nvSpPr>
          <p:cNvPr id="3" name="Content Placeholder 2">
            <a:extLst>
              <a:ext uri="{FF2B5EF4-FFF2-40B4-BE49-F238E27FC236}">
                <a16:creationId xmlns:a16="http://schemas.microsoft.com/office/drawing/2014/main" id="{6DE0363B-A5CD-9E0C-3951-CCA306DCE032}"/>
              </a:ext>
            </a:extLst>
          </p:cNvPr>
          <p:cNvSpPr>
            <a:spLocks noGrp="1"/>
          </p:cNvSpPr>
          <p:nvPr>
            <p:ph idx="1"/>
          </p:nvPr>
        </p:nvSpPr>
        <p:spPr>
          <a:xfrm>
            <a:off x="516098" y="1093305"/>
            <a:ext cx="6823165" cy="3959958"/>
          </a:xfrm>
        </p:spPr>
        <p:txBody>
          <a:bodyPr/>
          <a:lstStyle/>
          <a:p>
            <a:pPr marL="1612900" indent="-1612900" fontAlgn="ctr"/>
            <a:r>
              <a:rPr lang="de-CH" b="1" dirty="0"/>
              <a:t>Datum</a:t>
            </a:r>
            <a:r>
              <a:rPr lang="de-CH" dirty="0"/>
              <a:t> 	23. August 2001</a:t>
            </a:r>
          </a:p>
          <a:p>
            <a:pPr marL="1612900" indent="-1612900" fontAlgn="ctr"/>
            <a:r>
              <a:rPr lang="de-CH" b="1" dirty="0"/>
              <a:t>Flug	</a:t>
            </a:r>
            <a:r>
              <a:rPr lang="de-CH" dirty="0"/>
              <a:t>Air Transat 236, Airbus A330-200, von Toronto nach Lissabon</a:t>
            </a:r>
          </a:p>
          <a:p>
            <a:pPr marL="1612900" indent="-1612900" fontAlgn="ctr"/>
            <a:r>
              <a:rPr lang="de-CH" b="1" dirty="0"/>
              <a:t>Personen	</a:t>
            </a:r>
            <a:r>
              <a:rPr lang="de-CH" dirty="0"/>
              <a:t>306 (293 Passagiere, 13 Crewmitglieder)</a:t>
            </a:r>
          </a:p>
          <a:p>
            <a:pPr marL="1612900" indent="-1612900" fontAlgn="ctr"/>
            <a:r>
              <a:rPr lang="de-CH" b="1" dirty="0"/>
              <a:t>Piloten	</a:t>
            </a:r>
            <a:r>
              <a:rPr lang="de-CH" dirty="0"/>
              <a:t>Kapitän Robert </a:t>
            </a:r>
            <a:r>
              <a:rPr lang="de-CH" dirty="0" err="1"/>
              <a:t>Piché</a:t>
            </a:r>
            <a:r>
              <a:rPr lang="de-CH" dirty="0"/>
              <a:t>, Erster Off. Dirk de Jager</a:t>
            </a:r>
          </a:p>
          <a:p>
            <a:pPr marL="1612900" indent="-1612900" fontAlgn="ctr"/>
            <a:r>
              <a:rPr lang="de-CH" b="1" dirty="0"/>
              <a:t>Besonderheit	</a:t>
            </a:r>
            <a:r>
              <a:rPr lang="de-CH" dirty="0"/>
              <a:t>Flugzeug kam frisch aus der Wartung; ein Triebwerk ersetzt</a:t>
            </a:r>
          </a:p>
          <a:p>
            <a:endParaRPr lang="de-CH" dirty="0"/>
          </a:p>
        </p:txBody>
      </p:sp>
      <p:sp>
        <p:nvSpPr>
          <p:cNvPr id="4" name="Slide Number Placeholder 3">
            <a:extLst>
              <a:ext uri="{FF2B5EF4-FFF2-40B4-BE49-F238E27FC236}">
                <a16:creationId xmlns:a16="http://schemas.microsoft.com/office/drawing/2014/main" id="{6F1AF105-FFC9-4E89-7EF2-14DD3E40D9A0}"/>
              </a:ext>
            </a:extLst>
          </p:cNvPr>
          <p:cNvSpPr>
            <a:spLocks noGrp="1"/>
          </p:cNvSpPr>
          <p:nvPr>
            <p:ph type="sldNum" sz="quarter" idx="12"/>
          </p:nvPr>
        </p:nvSpPr>
        <p:spPr/>
        <p:txBody>
          <a:bodyPr/>
          <a:lstStyle/>
          <a:p>
            <a:fld id="{5A33CB2A-1702-4C1D-9CC4-8D472D39F19E}" type="slidenum">
              <a:rPr lang="en-US" smtClean="0"/>
              <a:t>39</a:t>
            </a:fld>
            <a:endParaRPr lang="en-US"/>
          </a:p>
        </p:txBody>
      </p:sp>
      <p:pic>
        <p:nvPicPr>
          <p:cNvPr id="6" name="Picture 5">
            <a:extLst>
              <a:ext uri="{FF2B5EF4-FFF2-40B4-BE49-F238E27FC236}">
                <a16:creationId xmlns:a16="http://schemas.microsoft.com/office/drawing/2014/main" id="{58FB9071-14AE-659F-DE55-EE18D7A6EB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9811" y="1219681"/>
            <a:ext cx="3440280" cy="1935158"/>
          </a:xfrm>
          <a:prstGeom prst="rect">
            <a:avLst/>
          </a:prstGeom>
        </p:spPr>
      </p:pic>
      <p:pic>
        <p:nvPicPr>
          <p:cNvPr id="8" name="Picture 7">
            <a:extLst>
              <a:ext uri="{FF2B5EF4-FFF2-40B4-BE49-F238E27FC236}">
                <a16:creationId xmlns:a16="http://schemas.microsoft.com/office/drawing/2014/main" id="{622C4F4F-80C6-629B-F81F-B951259C1D6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09811" y="3185938"/>
            <a:ext cx="3440281" cy="1947051"/>
          </a:xfrm>
          <a:prstGeom prst="rect">
            <a:avLst/>
          </a:prstGeom>
        </p:spPr>
      </p:pic>
      <p:pic>
        <p:nvPicPr>
          <p:cNvPr id="10" name="Picture 9">
            <a:extLst>
              <a:ext uri="{FF2B5EF4-FFF2-40B4-BE49-F238E27FC236}">
                <a16:creationId xmlns:a16="http://schemas.microsoft.com/office/drawing/2014/main" id="{26FAAB49-96B7-444A-4B74-CEAD0F0F68C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98107" y="4692315"/>
            <a:ext cx="10707028" cy="1618975"/>
          </a:xfrm>
          <a:prstGeom prst="rect">
            <a:avLst/>
          </a:prstGeom>
        </p:spPr>
      </p:pic>
    </p:spTree>
    <p:extLst>
      <p:ext uri="{BB962C8B-B14F-4D97-AF65-F5344CB8AC3E}">
        <p14:creationId xmlns:p14="http://schemas.microsoft.com/office/powerpoint/2010/main" val="349230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BACA1-674D-C98F-232A-CF7706C22CD8}"/>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673DEB24-6DBF-0B5D-AFE1-6909E3CC2347}"/>
              </a:ext>
            </a:extLst>
          </p:cNvPr>
          <p:cNvSpPr>
            <a:spLocks noGrp="1"/>
          </p:cNvSpPr>
          <p:nvPr>
            <p:ph type="title"/>
          </p:nvPr>
        </p:nvSpPr>
        <p:spPr/>
        <p:txBody>
          <a:bodyPr/>
          <a:lstStyle/>
          <a:p>
            <a:endParaRPr lang="de-CH"/>
          </a:p>
        </p:txBody>
      </p:sp>
      <p:sp>
        <p:nvSpPr>
          <p:cNvPr id="8" name="Freeform: Shape 7">
            <a:extLst>
              <a:ext uri="{FF2B5EF4-FFF2-40B4-BE49-F238E27FC236}">
                <a16:creationId xmlns:a16="http://schemas.microsoft.com/office/drawing/2014/main" id="{61C344B2-56F0-9C69-F2A5-172EB4949800}"/>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1D0C35A8-75C1-B556-0679-DC1B80AB0CC8}"/>
              </a:ext>
            </a:extLst>
          </p:cNvPr>
          <p:cNvSpPr txBox="1">
            <a:spLocks/>
          </p:cNvSpPr>
          <p:nvPr/>
        </p:nvSpPr>
        <p:spPr>
          <a:xfrm>
            <a:off x="7263863" y="6034208"/>
            <a:ext cx="4761123" cy="63558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r>
              <a:rPr lang="en-US" dirty="0" err="1"/>
              <a:t>Elektromobilität</a:t>
            </a:r>
            <a:endParaRPr lang="de-CH" dirty="0"/>
          </a:p>
        </p:txBody>
      </p:sp>
      <p:sp>
        <p:nvSpPr>
          <p:cNvPr id="10" name="Subtitle 2">
            <a:extLst>
              <a:ext uri="{FF2B5EF4-FFF2-40B4-BE49-F238E27FC236}">
                <a16:creationId xmlns:a16="http://schemas.microsoft.com/office/drawing/2014/main" id="{EAED93FF-1F8A-16A8-6EED-6BE8C95371DB}"/>
              </a:ext>
            </a:extLst>
          </p:cNvPr>
          <p:cNvSpPr txBox="1">
            <a:spLocks/>
          </p:cNvSpPr>
          <p:nvPr/>
        </p:nvSpPr>
        <p:spPr>
          <a:xfrm>
            <a:off x="9281160" y="4077930"/>
            <a:ext cx="2846617" cy="1956278"/>
          </a:xfrm>
          <a:prstGeom prst="rect">
            <a:avLst/>
          </a:prstGeom>
        </p:spPr>
        <p:txBody>
          <a:bodyPr vert="horz" lIns="91440" tIns="45720" rIns="91440" bIns="45720" rtlCol="0" anchor="b">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a:t>Wann </a:t>
            </a:r>
            <a:br>
              <a:rPr lang="en-US" sz="3200" dirty="0"/>
            </a:br>
            <a:r>
              <a:rPr lang="en-US" sz="3200" dirty="0" err="1"/>
              <a:t>steht</a:t>
            </a:r>
            <a:r>
              <a:rPr lang="en-US" sz="3200" dirty="0"/>
              <a:t> er?</a:t>
            </a:r>
          </a:p>
        </p:txBody>
      </p:sp>
    </p:spTree>
    <p:extLst>
      <p:ext uri="{BB962C8B-B14F-4D97-AF65-F5344CB8AC3E}">
        <p14:creationId xmlns:p14="http://schemas.microsoft.com/office/powerpoint/2010/main" val="351009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9448-899C-B363-670F-3D9A1D27A167}"/>
              </a:ext>
            </a:extLst>
          </p:cNvPr>
          <p:cNvSpPr>
            <a:spLocks noGrp="1"/>
          </p:cNvSpPr>
          <p:nvPr>
            <p:ph type="title"/>
          </p:nvPr>
        </p:nvSpPr>
        <p:spPr/>
        <p:txBody>
          <a:bodyPr/>
          <a:lstStyle/>
          <a:p>
            <a:r>
              <a:rPr lang="de-CH" dirty="0"/>
              <a:t>Ein ereignisloser Flug – scheint es</a:t>
            </a:r>
          </a:p>
        </p:txBody>
      </p:sp>
      <p:sp>
        <p:nvSpPr>
          <p:cNvPr id="3" name="Content Placeholder 2">
            <a:extLst>
              <a:ext uri="{FF2B5EF4-FFF2-40B4-BE49-F238E27FC236}">
                <a16:creationId xmlns:a16="http://schemas.microsoft.com/office/drawing/2014/main" id="{B2C77715-1DE5-6310-E63E-E6DCD8305449}"/>
              </a:ext>
            </a:extLst>
          </p:cNvPr>
          <p:cNvSpPr>
            <a:spLocks noGrp="1"/>
          </p:cNvSpPr>
          <p:nvPr>
            <p:ph idx="1"/>
          </p:nvPr>
        </p:nvSpPr>
        <p:spPr>
          <a:xfrm>
            <a:off x="516098" y="1093305"/>
            <a:ext cx="7280365" cy="5220684"/>
          </a:xfrm>
        </p:spPr>
        <p:txBody>
          <a:bodyPr/>
          <a:lstStyle/>
          <a:p>
            <a:r>
              <a:rPr lang="de-CH" dirty="0"/>
              <a:t>Ein ereignisloser Flug, bis sich die Flugsicherung in Gander meldet.</a:t>
            </a:r>
          </a:p>
          <a:p>
            <a:r>
              <a:rPr lang="de-CH" dirty="0"/>
              <a:t>Der Controller fragt bei den Piloten von Air Transat eine Routenänderung an, da in dieser Nacht während der Sommer-ferienzeit sehr viele Flugzeuge unterwegs sind. Die Flugstrecke des A330 soll nun knapp 100 Kilometer weiter südlich verlaufen.</a:t>
            </a:r>
          </a:p>
          <a:p>
            <a:r>
              <a:rPr lang="de-CH" dirty="0"/>
              <a:t>Captain </a:t>
            </a:r>
            <a:r>
              <a:rPr lang="de-CH" dirty="0" err="1"/>
              <a:t>Piché</a:t>
            </a:r>
            <a:r>
              <a:rPr lang="de-CH" dirty="0"/>
              <a:t> prüft, ob die Regularien der Airline dies erlauben, und stimmt zu.</a:t>
            </a:r>
          </a:p>
          <a:p>
            <a:r>
              <a:rPr lang="de-CH" dirty="0"/>
              <a:t>Ab dem 30 Längengrad bekommen die Piloten widersprechende Signale vom rechten Triebwerk: Öldruck zu hoch, Öltemperatur zu niedrig. Sie nehmen Kontakt mit der Wartungszentrale in Montreal auf, suchen mehr als eine halbe Stunde zusammen, finden aber keine Erklärung. Sie gehen von einem Computerfehler aus.</a:t>
            </a:r>
          </a:p>
          <a:p>
            <a:r>
              <a:rPr lang="de-CH" dirty="0"/>
              <a:t>Sie schicken eine Stewardess nach hinten, um aus dem Fenster zu sehen. Doch diese sieht wegen der Dunkelheit nichts.</a:t>
            </a:r>
          </a:p>
        </p:txBody>
      </p:sp>
      <p:sp>
        <p:nvSpPr>
          <p:cNvPr id="4" name="Slide Number Placeholder 3">
            <a:extLst>
              <a:ext uri="{FF2B5EF4-FFF2-40B4-BE49-F238E27FC236}">
                <a16:creationId xmlns:a16="http://schemas.microsoft.com/office/drawing/2014/main" id="{F46C5A5C-8141-5016-9688-F1A05E359061}"/>
              </a:ext>
            </a:extLst>
          </p:cNvPr>
          <p:cNvSpPr>
            <a:spLocks noGrp="1"/>
          </p:cNvSpPr>
          <p:nvPr>
            <p:ph type="sldNum" sz="quarter" idx="12"/>
          </p:nvPr>
        </p:nvSpPr>
        <p:spPr/>
        <p:txBody>
          <a:bodyPr/>
          <a:lstStyle/>
          <a:p>
            <a:fld id="{5A33CB2A-1702-4C1D-9CC4-8D472D39F19E}" type="slidenum">
              <a:rPr lang="en-US" smtClean="0"/>
              <a:t>40</a:t>
            </a:fld>
            <a:endParaRPr lang="en-US"/>
          </a:p>
        </p:txBody>
      </p:sp>
      <p:pic>
        <p:nvPicPr>
          <p:cNvPr id="6" name="Picture 5">
            <a:extLst>
              <a:ext uri="{FF2B5EF4-FFF2-40B4-BE49-F238E27FC236}">
                <a16:creationId xmlns:a16="http://schemas.microsoft.com/office/drawing/2014/main" id="{7D614E3E-3BB7-4D65-79EE-28D8E466C28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27025" y="982613"/>
            <a:ext cx="4164975" cy="5714965"/>
          </a:xfrm>
          <a:prstGeom prst="rect">
            <a:avLst/>
          </a:prstGeom>
        </p:spPr>
      </p:pic>
    </p:spTree>
    <p:extLst>
      <p:ext uri="{BB962C8B-B14F-4D97-AF65-F5344CB8AC3E}">
        <p14:creationId xmlns:p14="http://schemas.microsoft.com/office/powerpoint/2010/main" val="21959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CA4D0-4E26-B2B0-52AE-615E402A7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73B42-6C97-4FAE-9A04-63E53C05391E}"/>
              </a:ext>
            </a:extLst>
          </p:cNvPr>
          <p:cNvSpPr>
            <a:spLocks noGrp="1"/>
          </p:cNvSpPr>
          <p:nvPr>
            <p:ph type="title"/>
          </p:nvPr>
        </p:nvSpPr>
        <p:spPr/>
        <p:txBody>
          <a:bodyPr/>
          <a:lstStyle/>
          <a:p>
            <a:r>
              <a:rPr lang="de-CH" dirty="0"/>
              <a:t>Ungleichgewicht und Lösung</a:t>
            </a:r>
          </a:p>
        </p:txBody>
      </p:sp>
      <p:sp>
        <p:nvSpPr>
          <p:cNvPr id="3" name="Content Placeholder 2">
            <a:extLst>
              <a:ext uri="{FF2B5EF4-FFF2-40B4-BE49-F238E27FC236}">
                <a16:creationId xmlns:a16="http://schemas.microsoft.com/office/drawing/2014/main" id="{7C9D1EAC-684E-D56D-DE37-C914DCDAB278}"/>
              </a:ext>
            </a:extLst>
          </p:cNvPr>
          <p:cNvSpPr>
            <a:spLocks noGrp="1"/>
          </p:cNvSpPr>
          <p:nvPr>
            <p:ph idx="1"/>
          </p:nvPr>
        </p:nvSpPr>
        <p:spPr>
          <a:xfrm>
            <a:off x="516098" y="1093305"/>
            <a:ext cx="7370601" cy="4858316"/>
          </a:xfrm>
        </p:spPr>
        <p:txBody>
          <a:bodyPr/>
          <a:lstStyle/>
          <a:p>
            <a:r>
              <a:rPr lang="de-CH" dirty="0"/>
              <a:t>Es ist 5.33 Uhr morgens in Lissabon, dem Zielort. </a:t>
            </a:r>
          </a:p>
          <a:p>
            <a:r>
              <a:rPr lang="de-CH" dirty="0"/>
              <a:t>Jetzt leuchtet im Cockpit des Air-Transat-Flugs 236, knapp 12 000 Meter über dem Atlantik, eine Warnung auf: Treibstoff-Ungleich-gewicht in den Flügeltanks.</a:t>
            </a:r>
          </a:p>
          <a:p>
            <a:r>
              <a:rPr lang="de-CH" dirty="0"/>
              <a:t>Um die Balance herzustellen, öffnet der Pilot das Ausgleichsventil. </a:t>
            </a:r>
          </a:p>
          <a:p>
            <a:r>
              <a:rPr lang="de-CH" dirty="0"/>
              <a:t>Als Folge fällt die Treibstoff-Anzeige unaufhörlich.</a:t>
            </a:r>
          </a:p>
          <a:p>
            <a:r>
              <a:rPr lang="de-CH" dirty="0"/>
              <a:t>Sie trauen den Anzeigen aber weiterhin nicht.</a:t>
            </a:r>
          </a:p>
        </p:txBody>
      </p:sp>
      <p:sp>
        <p:nvSpPr>
          <p:cNvPr id="4" name="Slide Number Placeholder 3">
            <a:extLst>
              <a:ext uri="{FF2B5EF4-FFF2-40B4-BE49-F238E27FC236}">
                <a16:creationId xmlns:a16="http://schemas.microsoft.com/office/drawing/2014/main" id="{AF4C0F10-B7AE-F972-01B7-7AC31DF5C30E}"/>
              </a:ext>
            </a:extLst>
          </p:cNvPr>
          <p:cNvSpPr>
            <a:spLocks noGrp="1"/>
          </p:cNvSpPr>
          <p:nvPr>
            <p:ph type="sldNum" sz="quarter" idx="12"/>
          </p:nvPr>
        </p:nvSpPr>
        <p:spPr/>
        <p:txBody>
          <a:bodyPr/>
          <a:lstStyle/>
          <a:p>
            <a:fld id="{5A33CB2A-1702-4C1D-9CC4-8D472D39F19E}" type="slidenum">
              <a:rPr lang="en-US" smtClean="0"/>
              <a:t>41</a:t>
            </a:fld>
            <a:endParaRPr lang="en-US"/>
          </a:p>
        </p:txBody>
      </p:sp>
      <p:pic>
        <p:nvPicPr>
          <p:cNvPr id="7" name="Picture 6">
            <a:extLst>
              <a:ext uri="{FF2B5EF4-FFF2-40B4-BE49-F238E27FC236}">
                <a16:creationId xmlns:a16="http://schemas.microsoft.com/office/drawing/2014/main" id="{D09B7446-E866-FEAE-2E4B-349613CB9D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78836" y="1270140"/>
            <a:ext cx="3664712" cy="4395536"/>
          </a:xfrm>
          <a:prstGeom prst="rect">
            <a:avLst/>
          </a:prstGeom>
          <a:ln>
            <a:noFill/>
          </a:ln>
          <a:effectLst>
            <a:outerShdw blurRad="292100" dist="139700" dir="2700000" algn="tl" rotWithShape="0">
              <a:srgbClr val="333333">
                <a:alpha val="65000"/>
              </a:srgbClr>
            </a:outerShdw>
          </a:effectLst>
        </p:spPr>
      </p:pic>
      <p:grpSp>
        <p:nvGrpSpPr>
          <p:cNvPr id="20" name="Group 19">
            <a:extLst>
              <a:ext uri="{FF2B5EF4-FFF2-40B4-BE49-F238E27FC236}">
                <a16:creationId xmlns:a16="http://schemas.microsoft.com/office/drawing/2014/main" id="{0A362BE5-D83E-2EE6-B131-699B138F7EED}"/>
              </a:ext>
            </a:extLst>
          </p:cNvPr>
          <p:cNvGrpSpPr/>
          <p:nvPr/>
        </p:nvGrpSpPr>
        <p:grpSpPr>
          <a:xfrm>
            <a:off x="8378836" y="3733799"/>
            <a:ext cx="2592059" cy="2838771"/>
            <a:chOff x="8378836" y="3733799"/>
            <a:chExt cx="2592059" cy="2838771"/>
          </a:xfrm>
        </p:grpSpPr>
        <p:sp>
          <p:nvSpPr>
            <p:cNvPr id="12" name="TextBox 11">
              <a:extLst>
                <a:ext uri="{FF2B5EF4-FFF2-40B4-BE49-F238E27FC236}">
                  <a16:creationId xmlns:a16="http://schemas.microsoft.com/office/drawing/2014/main" id="{BE193E56-C352-8852-C502-35AA2D6D5692}"/>
                </a:ext>
              </a:extLst>
            </p:cNvPr>
            <p:cNvSpPr txBox="1"/>
            <p:nvPr/>
          </p:nvSpPr>
          <p:spPr>
            <a:xfrm>
              <a:off x="8378836" y="5987795"/>
              <a:ext cx="1298753" cy="584775"/>
            </a:xfrm>
            <a:prstGeom prst="rect">
              <a:avLst/>
            </a:prstGeom>
            <a:noFill/>
          </p:spPr>
          <p:txBody>
            <a:bodyPr wrap="none" rtlCol="0">
              <a:spAutoFit/>
            </a:bodyPr>
            <a:lstStyle/>
            <a:p>
              <a:pPr algn="ctr"/>
              <a:r>
                <a:rPr lang="de-CH" sz="1600" dirty="0"/>
                <a:t>Ausgleichs-</a:t>
              </a:r>
              <a:br>
                <a:rPr lang="de-CH" sz="1600" dirty="0"/>
              </a:br>
              <a:r>
                <a:rPr lang="de-CH" sz="1600" dirty="0" err="1"/>
                <a:t>ventil</a:t>
              </a:r>
              <a:endParaRPr lang="de-CH" sz="1600" dirty="0"/>
            </a:p>
          </p:txBody>
        </p:sp>
        <p:cxnSp>
          <p:nvCxnSpPr>
            <p:cNvPr id="14" name="Straight Connector 13">
              <a:extLst>
                <a:ext uri="{FF2B5EF4-FFF2-40B4-BE49-F238E27FC236}">
                  <a16:creationId xmlns:a16="http://schemas.microsoft.com/office/drawing/2014/main" id="{7FEA5EFE-A906-F240-8BBF-C67EB6FC0074}"/>
                </a:ext>
              </a:extLst>
            </p:cNvPr>
            <p:cNvCxnSpPr>
              <a:cxnSpLocks/>
              <a:stCxn id="12" idx="0"/>
            </p:cNvCxnSpPr>
            <p:nvPr/>
          </p:nvCxnSpPr>
          <p:spPr>
            <a:xfrm flipV="1">
              <a:off x="9028213" y="3882260"/>
              <a:ext cx="1126782" cy="2105535"/>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Flowchart: Summing Junction 7">
              <a:extLst>
                <a:ext uri="{FF2B5EF4-FFF2-40B4-BE49-F238E27FC236}">
                  <a16:creationId xmlns:a16="http://schemas.microsoft.com/office/drawing/2014/main" id="{026E54E6-1884-1372-76EE-E87E908E2625}"/>
                </a:ext>
              </a:extLst>
            </p:cNvPr>
            <p:cNvSpPr/>
            <p:nvPr/>
          </p:nvSpPr>
          <p:spPr>
            <a:xfrm>
              <a:off x="10154995" y="3733799"/>
              <a:ext cx="112395" cy="112395"/>
            </a:xfrm>
            <a:prstGeom prst="flowChartSummingJunction">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Straight Connector 9">
              <a:extLst>
                <a:ext uri="{FF2B5EF4-FFF2-40B4-BE49-F238E27FC236}">
                  <a16:creationId xmlns:a16="http://schemas.microsoft.com/office/drawing/2014/main" id="{0B531B23-2139-CE8D-BE46-576B316360C4}"/>
                </a:ext>
              </a:extLst>
            </p:cNvPr>
            <p:cNvCxnSpPr>
              <a:stCxn id="8" idx="6"/>
            </p:cNvCxnSpPr>
            <p:nvPr/>
          </p:nvCxnSpPr>
          <p:spPr>
            <a:xfrm>
              <a:off x="10267390" y="3789997"/>
              <a:ext cx="703505" cy="28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39FB97-797E-1BA1-1C03-A8F34C89A1E6}"/>
                </a:ext>
              </a:extLst>
            </p:cNvPr>
            <p:cNvCxnSpPr/>
            <p:nvPr/>
          </p:nvCxnSpPr>
          <p:spPr>
            <a:xfrm>
              <a:off x="9451490" y="3787138"/>
              <a:ext cx="703505" cy="28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83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F4028-A0C0-0BAA-B95D-A87B0C656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93C47-7DCB-C995-3277-A365E77F1855}"/>
              </a:ext>
            </a:extLst>
          </p:cNvPr>
          <p:cNvSpPr>
            <a:spLocks noGrp="1"/>
          </p:cNvSpPr>
          <p:nvPr>
            <p:ph type="title"/>
          </p:nvPr>
        </p:nvSpPr>
        <p:spPr/>
        <p:txBody>
          <a:bodyPr/>
          <a:lstStyle/>
          <a:p>
            <a:r>
              <a:rPr lang="de-CH" dirty="0"/>
              <a:t>Entscheidung</a:t>
            </a:r>
          </a:p>
        </p:txBody>
      </p:sp>
      <p:sp>
        <p:nvSpPr>
          <p:cNvPr id="3" name="Content Placeholder 2">
            <a:extLst>
              <a:ext uri="{FF2B5EF4-FFF2-40B4-BE49-F238E27FC236}">
                <a16:creationId xmlns:a16="http://schemas.microsoft.com/office/drawing/2014/main" id="{1E86BF89-E606-740B-2505-B2A771FB9598}"/>
              </a:ext>
            </a:extLst>
          </p:cNvPr>
          <p:cNvSpPr>
            <a:spLocks noGrp="1"/>
          </p:cNvSpPr>
          <p:nvPr>
            <p:ph idx="1"/>
          </p:nvPr>
        </p:nvSpPr>
        <p:spPr>
          <a:xfrm>
            <a:off x="516098" y="1093305"/>
            <a:ext cx="7370601" cy="4858316"/>
          </a:xfrm>
        </p:spPr>
        <p:txBody>
          <a:bodyPr/>
          <a:lstStyle/>
          <a:p>
            <a:r>
              <a:rPr lang="de-CH" dirty="0"/>
              <a:t>Obwohl sie den Displays nicht trauen, treffen die Piloten um 5.48 Uhr eine überlebenswichtige Entscheidung: Sie drehen nach Süden ab und wollen auf der Militärbasis Lajes auf der Azoreninsel </a:t>
            </a:r>
            <a:r>
              <a:rPr lang="de-CH" dirty="0" err="1"/>
              <a:t>Terceira</a:t>
            </a:r>
            <a:r>
              <a:rPr lang="de-CH" dirty="0"/>
              <a:t> landen. </a:t>
            </a:r>
          </a:p>
          <a:p>
            <a:r>
              <a:rPr lang="de-CH" dirty="0"/>
              <a:t>Lebensrettend, denn um 6:13 fällt das rechte Triebwerk aus.</a:t>
            </a:r>
          </a:p>
        </p:txBody>
      </p:sp>
      <p:pic>
        <p:nvPicPr>
          <p:cNvPr id="18" name="Picture 17">
            <a:extLst>
              <a:ext uri="{FF2B5EF4-FFF2-40B4-BE49-F238E27FC236}">
                <a16:creationId xmlns:a16="http://schemas.microsoft.com/office/drawing/2014/main" id="{048FDFB7-32BB-F02A-1F4B-0D1BFABB57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 y="3009997"/>
            <a:ext cx="12192000" cy="3238403"/>
          </a:xfrm>
          <a:prstGeom prst="rect">
            <a:avLst/>
          </a:prstGeom>
        </p:spPr>
      </p:pic>
      <p:sp>
        <p:nvSpPr>
          <p:cNvPr id="5" name="Arrow: Down 4">
            <a:extLst>
              <a:ext uri="{FF2B5EF4-FFF2-40B4-BE49-F238E27FC236}">
                <a16:creationId xmlns:a16="http://schemas.microsoft.com/office/drawing/2014/main" id="{9A0EB065-B644-F874-1E77-E56D3E06532A}"/>
              </a:ext>
            </a:extLst>
          </p:cNvPr>
          <p:cNvSpPr/>
          <p:nvPr/>
        </p:nvSpPr>
        <p:spPr>
          <a:xfrm rot="1164264">
            <a:off x="8442960" y="4000500"/>
            <a:ext cx="518160" cy="71628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770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B63E-DF54-0E33-A4CB-135ADE1D4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66EA1-3C19-7FDF-8B97-41B4E33C6AF7}"/>
              </a:ext>
            </a:extLst>
          </p:cNvPr>
          <p:cNvSpPr>
            <a:spLocks noGrp="1"/>
          </p:cNvSpPr>
          <p:nvPr>
            <p:ph type="title"/>
          </p:nvPr>
        </p:nvSpPr>
        <p:spPr/>
        <p:txBody>
          <a:bodyPr/>
          <a:lstStyle/>
          <a:p>
            <a:r>
              <a:rPr lang="de-CH" dirty="0"/>
              <a:t>Mayday</a:t>
            </a:r>
          </a:p>
        </p:txBody>
      </p:sp>
      <p:sp>
        <p:nvSpPr>
          <p:cNvPr id="3" name="Content Placeholder 2">
            <a:extLst>
              <a:ext uri="{FF2B5EF4-FFF2-40B4-BE49-F238E27FC236}">
                <a16:creationId xmlns:a16="http://schemas.microsoft.com/office/drawing/2014/main" id="{4C4FA6BD-BEA0-9AFC-B413-068FE3632EB1}"/>
              </a:ext>
            </a:extLst>
          </p:cNvPr>
          <p:cNvSpPr>
            <a:spLocks noGrp="1"/>
          </p:cNvSpPr>
          <p:nvPr>
            <p:ph idx="1"/>
          </p:nvPr>
        </p:nvSpPr>
        <p:spPr>
          <a:xfrm>
            <a:off x="516098" y="1093305"/>
            <a:ext cx="7248682" cy="4858316"/>
          </a:xfrm>
        </p:spPr>
        <p:txBody>
          <a:bodyPr/>
          <a:lstStyle/>
          <a:p>
            <a:r>
              <a:rPr lang="de-CH" dirty="0"/>
              <a:t>Um 6.23 Uhr funkt der Erste Offizier «Mayday» an die portugiesische Flugsicherung Santa Maria </a:t>
            </a:r>
            <a:r>
              <a:rPr lang="de-CH" dirty="0" err="1"/>
              <a:t>Oceanic</a:t>
            </a:r>
            <a:r>
              <a:rPr lang="de-CH" dirty="0"/>
              <a:t>. Der Airbus A330 kämpft sich mit einem Triebwerk vorwärts. Doch der verbleibende Treibstoff von 600 Kilogramm reicht gerade noch für drei Minuten.</a:t>
            </a:r>
          </a:p>
          <a:p>
            <a:r>
              <a:rPr lang="de-CH" dirty="0"/>
              <a:t>Dann versagt auch das linke Triebwerk. </a:t>
            </a:r>
          </a:p>
          <a:p>
            <a:r>
              <a:rPr lang="de-CH" dirty="0"/>
              <a:t>In der Kabine fällt die plötzliche Stille auf. Der Airbus A330 mit 306 Menschen an Bord befindet sich in einer Höhe von 10 500 Metern und ist noch 120 km von der Azoreninsel </a:t>
            </a:r>
            <a:r>
              <a:rPr lang="de-CH" dirty="0" err="1"/>
              <a:t>Terceira</a:t>
            </a:r>
            <a:r>
              <a:rPr lang="de-CH" dirty="0"/>
              <a:t> entfernt.</a:t>
            </a:r>
          </a:p>
          <a:p>
            <a:r>
              <a:rPr lang="de-CH" dirty="0"/>
              <a:t>Die Bildschirme im Cockpit sind schwarz. Die Hydraulik fällt teilweise aus, der Autopilot ist inaktiv. Die Piloten kämpfen mit der extrem trägen Notsteuerung. </a:t>
            </a:r>
          </a:p>
          <a:p>
            <a:r>
              <a:rPr lang="de-CH" dirty="0"/>
              <a:t>Die Besatzung bereitet die Passagiere auf eine Notwasserung vor. </a:t>
            </a:r>
          </a:p>
        </p:txBody>
      </p:sp>
      <p:sp>
        <p:nvSpPr>
          <p:cNvPr id="4" name="Slide Number Placeholder 3">
            <a:extLst>
              <a:ext uri="{FF2B5EF4-FFF2-40B4-BE49-F238E27FC236}">
                <a16:creationId xmlns:a16="http://schemas.microsoft.com/office/drawing/2014/main" id="{1DD39810-382A-F869-C810-0D8881F1E69F}"/>
              </a:ext>
            </a:extLst>
          </p:cNvPr>
          <p:cNvSpPr>
            <a:spLocks noGrp="1"/>
          </p:cNvSpPr>
          <p:nvPr>
            <p:ph type="sldNum" sz="quarter" idx="12"/>
          </p:nvPr>
        </p:nvSpPr>
        <p:spPr/>
        <p:txBody>
          <a:bodyPr/>
          <a:lstStyle/>
          <a:p>
            <a:fld id="{5A33CB2A-1702-4C1D-9CC4-8D472D39F19E}" type="slidenum">
              <a:rPr lang="en-US" smtClean="0"/>
              <a:t>43</a:t>
            </a:fld>
            <a:endParaRPr lang="en-US"/>
          </a:p>
        </p:txBody>
      </p:sp>
      <p:pic>
        <p:nvPicPr>
          <p:cNvPr id="9" name="Picture 8">
            <a:extLst>
              <a:ext uri="{FF2B5EF4-FFF2-40B4-BE49-F238E27FC236}">
                <a16:creationId xmlns:a16="http://schemas.microsoft.com/office/drawing/2014/main" id="{0CB701D0-2B37-7E7C-C58D-057C355F6BE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21980" y="981120"/>
            <a:ext cx="3970020" cy="5876880"/>
          </a:xfrm>
          <a:prstGeom prst="rect">
            <a:avLst/>
          </a:prstGeom>
        </p:spPr>
      </p:pic>
      <p:pic>
        <p:nvPicPr>
          <p:cNvPr id="15" name="Picture 14">
            <a:extLst>
              <a:ext uri="{FF2B5EF4-FFF2-40B4-BE49-F238E27FC236}">
                <a16:creationId xmlns:a16="http://schemas.microsoft.com/office/drawing/2014/main" id="{96C25857-2559-DD05-FADF-A0F3EABF1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163770">
            <a:off x="10311532" y="2537460"/>
            <a:ext cx="713499" cy="701268"/>
          </a:xfrm>
          <a:prstGeom prst="rect">
            <a:avLst/>
          </a:prstGeom>
        </p:spPr>
      </p:pic>
    </p:spTree>
    <p:extLst>
      <p:ext uri="{BB962C8B-B14F-4D97-AF65-F5344CB8AC3E}">
        <p14:creationId xmlns:p14="http://schemas.microsoft.com/office/powerpoint/2010/main" val="4562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D6A30-5405-B6E1-0C72-3AE4B5E94B9E}"/>
              </a:ext>
            </a:extLst>
          </p:cNvPr>
          <p:cNvSpPr/>
          <p:nvPr/>
        </p:nvSpPr>
        <p:spPr>
          <a:xfrm>
            <a:off x="10477500" y="0"/>
            <a:ext cx="1714500" cy="1173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7F9827BF-E58C-7458-76A7-50ADF06EA1AE}"/>
              </a:ext>
            </a:extLst>
          </p:cNvPr>
          <p:cNvSpPr>
            <a:spLocks noGrp="1"/>
          </p:cNvSpPr>
          <p:nvPr>
            <p:ph type="title"/>
          </p:nvPr>
        </p:nvSpPr>
        <p:spPr/>
        <p:txBody>
          <a:bodyPr/>
          <a:lstStyle/>
          <a:p>
            <a:r>
              <a:rPr lang="de-CH" dirty="0"/>
              <a:t>Landebahn in Sicht</a:t>
            </a:r>
          </a:p>
        </p:txBody>
      </p:sp>
      <p:sp>
        <p:nvSpPr>
          <p:cNvPr id="3" name="Content Placeholder 2">
            <a:extLst>
              <a:ext uri="{FF2B5EF4-FFF2-40B4-BE49-F238E27FC236}">
                <a16:creationId xmlns:a16="http://schemas.microsoft.com/office/drawing/2014/main" id="{62011868-0359-D484-2714-C611CD5C4EFD}"/>
              </a:ext>
            </a:extLst>
          </p:cNvPr>
          <p:cNvSpPr>
            <a:spLocks noGrp="1"/>
          </p:cNvSpPr>
          <p:nvPr>
            <p:ph idx="1"/>
          </p:nvPr>
        </p:nvSpPr>
        <p:spPr>
          <a:xfrm>
            <a:off x="516099" y="1093305"/>
            <a:ext cx="7134382" cy="3318675"/>
          </a:xfrm>
        </p:spPr>
        <p:txBody>
          <a:bodyPr/>
          <a:lstStyle/>
          <a:p>
            <a:r>
              <a:rPr lang="de-CH" dirty="0"/>
              <a:t>Der Sinkflug durch die Dunkelheit wird zum Balanceakt. Mit über 370 km/h verliert die Maschine zwischen 300 und 600 Meter pro Minute an Höhe. Am Horizont erscheinen die Lichter der Azoren – ein Hoffnungsschimmer in der Nacht.</a:t>
            </a:r>
          </a:p>
          <a:p>
            <a:r>
              <a:rPr lang="de-CH" dirty="0"/>
              <a:t>Reicht die Höhe?</a:t>
            </a:r>
          </a:p>
          <a:p>
            <a:r>
              <a:rPr lang="de-CH" dirty="0"/>
              <a:t>Dann erscheint das Licht der Landebahnbefeuerung des Flughafens Lajes in der Dunkelheit. 14 km vor der Landebahn.</a:t>
            </a:r>
          </a:p>
          <a:p>
            <a:r>
              <a:rPr lang="de-CH" dirty="0"/>
              <a:t>Doch der Co-Pilot de Jager mahnt: «Zu hoch und zu schnell.»</a:t>
            </a:r>
          </a:p>
        </p:txBody>
      </p:sp>
      <p:sp>
        <p:nvSpPr>
          <p:cNvPr id="4" name="Slide Number Placeholder 3">
            <a:extLst>
              <a:ext uri="{FF2B5EF4-FFF2-40B4-BE49-F238E27FC236}">
                <a16:creationId xmlns:a16="http://schemas.microsoft.com/office/drawing/2014/main" id="{B1375355-0C7A-2D91-A274-B1A29B47397E}"/>
              </a:ext>
            </a:extLst>
          </p:cNvPr>
          <p:cNvSpPr>
            <a:spLocks noGrp="1"/>
          </p:cNvSpPr>
          <p:nvPr>
            <p:ph type="sldNum" sz="quarter" idx="12"/>
          </p:nvPr>
        </p:nvSpPr>
        <p:spPr/>
        <p:txBody>
          <a:bodyPr/>
          <a:lstStyle/>
          <a:p>
            <a:fld id="{5A33CB2A-1702-4C1D-9CC4-8D472D39F19E}" type="slidenum">
              <a:rPr lang="en-US" smtClean="0"/>
              <a:t>44</a:t>
            </a:fld>
            <a:endParaRPr lang="en-US"/>
          </a:p>
        </p:txBody>
      </p:sp>
      <p:pic>
        <p:nvPicPr>
          <p:cNvPr id="6" name="Picture 5">
            <a:extLst>
              <a:ext uri="{FF2B5EF4-FFF2-40B4-BE49-F238E27FC236}">
                <a16:creationId xmlns:a16="http://schemas.microsoft.com/office/drawing/2014/main" id="{726A1F5C-1321-EEE4-8E77-974E6433A0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19222" y="627065"/>
            <a:ext cx="3901440" cy="6046303"/>
          </a:xfrm>
          <a:prstGeom prst="rect">
            <a:avLst/>
          </a:prstGeom>
          <a:ln>
            <a:noFill/>
          </a:ln>
          <a:effectLst/>
        </p:spPr>
      </p:pic>
      <p:pic>
        <p:nvPicPr>
          <p:cNvPr id="8" name="Picture 7">
            <a:extLst>
              <a:ext uri="{FF2B5EF4-FFF2-40B4-BE49-F238E27FC236}">
                <a16:creationId xmlns:a16="http://schemas.microsoft.com/office/drawing/2014/main" id="{CE2D6222-28E0-0E38-D742-7CF061BDE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41986">
            <a:off x="10894356" y="5016973"/>
            <a:ext cx="1069334" cy="321026"/>
          </a:xfrm>
          <a:prstGeom prst="rect">
            <a:avLst/>
          </a:prstGeom>
        </p:spPr>
      </p:pic>
      <p:sp>
        <p:nvSpPr>
          <p:cNvPr id="9" name="Rectangle 8">
            <a:extLst>
              <a:ext uri="{FF2B5EF4-FFF2-40B4-BE49-F238E27FC236}">
                <a16:creationId xmlns:a16="http://schemas.microsoft.com/office/drawing/2014/main" id="{BBFD4C12-80ED-463F-7F74-03A011E80184}"/>
              </a:ext>
            </a:extLst>
          </p:cNvPr>
          <p:cNvSpPr/>
          <p:nvPr/>
        </p:nvSpPr>
        <p:spPr>
          <a:xfrm>
            <a:off x="8019222" y="29456"/>
            <a:ext cx="4099560" cy="4511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Box 10">
            <a:extLst>
              <a:ext uri="{FF2B5EF4-FFF2-40B4-BE49-F238E27FC236}">
                <a16:creationId xmlns:a16="http://schemas.microsoft.com/office/drawing/2014/main" id="{50002764-6BE6-0FC3-CCB7-2B4A99258FF6}"/>
              </a:ext>
            </a:extLst>
          </p:cNvPr>
          <p:cNvSpPr txBox="1"/>
          <p:nvPr/>
        </p:nvSpPr>
        <p:spPr>
          <a:xfrm>
            <a:off x="4908125" y="5920740"/>
            <a:ext cx="2912977" cy="369332"/>
          </a:xfrm>
          <a:prstGeom prst="rect">
            <a:avLst/>
          </a:prstGeom>
          <a:noFill/>
        </p:spPr>
        <p:txBody>
          <a:bodyPr wrap="none" rtlCol="0">
            <a:spAutoFit/>
          </a:bodyPr>
          <a:lstStyle/>
          <a:p>
            <a:r>
              <a:rPr lang="de-CH" dirty="0"/>
              <a:t>Normaler </a:t>
            </a:r>
            <a:r>
              <a:rPr lang="de-CH" dirty="0" err="1"/>
              <a:t>Anflugskorridor</a:t>
            </a:r>
            <a:endParaRPr lang="de-CH" dirty="0"/>
          </a:p>
        </p:txBody>
      </p:sp>
      <p:cxnSp>
        <p:nvCxnSpPr>
          <p:cNvPr id="13" name="Straight Arrow Connector 12">
            <a:extLst>
              <a:ext uri="{FF2B5EF4-FFF2-40B4-BE49-F238E27FC236}">
                <a16:creationId xmlns:a16="http://schemas.microsoft.com/office/drawing/2014/main" id="{79CF99D8-59B9-367D-CE29-81BB3231321A}"/>
              </a:ext>
            </a:extLst>
          </p:cNvPr>
          <p:cNvCxnSpPr>
            <a:stCxn id="11" idx="3"/>
          </p:cNvCxnSpPr>
          <p:nvPr/>
        </p:nvCxnSpPr>
        <p:spPr>
          <a:xfrm flipV="1">
            <a:off x="7821102" y="5737860"/>
            <a:ext cx="2366838" cy="3675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par>
                          <p:cTn id="28" fill="hold">
                            <p:stCondLst>
                              <p:cond delay="2000"/>
                            </p:stCondLst>
                            <p:childTnLst>
                              <p:par>
                                <p:cTn id="29" presetID="42" presetClass="path" presetSubtype="0" accel="50000" decel="50000" fill="hold" nodeType="afterEffect">
                                  <p:stCondLst>
                                    <p:cond delay="0"/>
                                  </p:stCondLst>
                                  <p:childTnLst>
                                    <p:animMotion origin="layout" path="M 2.08333E-7 -1.11111E-6 L 0.00013 -0.65255 " pathEditMode="relative" rAng="0" ptsTypes="AA">
                                      <p:cBhvr>
                                        <p:cTn id="30" dur="2000" fill="hold"/>
                                        <p:tgtEl>
                                          <p:spTgt spid="8"/>
                                        </p:tgtEl>
                                        <p:attrNameLst>
                                          <p:attrName>ppt_x</p:attrName>
                                          <p:attrName>ppt_y</p:attrName>
                                        </p:attrNameLst>
                                      </p:cBhvr>
                                      <p:rCtr x="0" y="-3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CB93-11E6-253D-ED94-1B9B3B306206}"/>
              </a:ext>
            </a:extLst>
          </p:cNvPr>
          <p:cNvSpPr>
            <a:spLocks noGrp="1"/>
          </p:cNvSpPr>
          <p:nvPr>
            <p:ph type="title"/>
          </p:nvPr>
        </p:nvSpPr>
        <p:spPr/>
        <p:txBody>
          <a:bodyPr/>
          <a:lstStyle/>
          <a:p>
            <a:r>
              <a:rPr lang="de-CH" dirty="0"/>
              <a:t>Landung</a:t>
            </a:r>
          </a:p>
        </p:txBody>
      </p:sp>
      <p:sp>
        <p:nvSpPr>
          <p:cNvPr id="3" name="Content Placeholder 2">
            <a:extLst>
              <a:ext uri="{FF2B5EF4-FFF2-40B4-BE49-F238E27FC236}">
                <a16:creationId xmlns:a16="http://schemas.microsoft.com/office/drawing/2014/main" id="{D8863EB9-9800-01FC-AD96-A371B320EB43}"/>
              </a:ext>
            </a:extLst>
          </p:cNvPr>
          <p:cNvSpPr>
            <a:spLocks noGrp="1"/>
          </p:cNvSpPr>
          <p:nvPr>
            <p:ph idx="1"/>
          </p:nvPr>
        </p:nvSpPr>
        <p:spPr>
          <a:xfrm>
            <a:off x="516099" y="1093305"/>
            <a:ext cx="5267481" cy="5296703"/>
          </a:xfrm>
        </p:spPr>
        <p:txBody>
          <a:bodyPr/>
          <a:lstStyle/>
          <a:p>
            <a:r>
              <a:rPr lang="de-CH" dirty="0"/>
              <a:t>Der Pilot fliegt eine grosse 360°-Schleife. Bei der trägen Steuerung eine Herausforderung!</a:t>
            </a:r>
          </a:p>
          <a:p>
            <a:r>
              <a:rPr lang="de-CH" dirty="0"/>
              <a:t>Immer noch zu hoch!</a:t>
            </a:r>
          </a:p>
          <a:p>
            <a:r>
              <a:rPr lang="de-CH" dirty="0"/>
              <a:t>Der Pilot fliegt gewagte Kurven, um die Maschine so weit wie möglich runterzubringen.</a:t>
            </a:r>
          </a:p>
          <a:p>
            <a:r>
              <a:rPr lang="de-CH" dirty="0"/>
              <a:t>Um 6.45 Uhr rast der A330 mit 370 km/h über die Landebahnschwelle – fast doppelt so schnell wie bei einer normalen Landung. Der erste Aufschlag ist brutal. Die Maschine springt wieder hoch, bevor </a:t>
            </a:r>
            <a:r>
              <a:rPr lang="de-CH" dirty="0" err="1"/>
              <a:t>Piché</a:t>
            </a:r>
            <a:r>
              <a:rPr lang="de-CH" dirty="0"/>
              <a:t> sie ein zweites Mal aufsetzt. </a:t>
            </a:r>
          </a:p>
          <a:p>
            <a:r>
              <a:rPr lang="de-CH" dirty="0"/>
              <a:t>Ohne funktionierendes Anti-Blockier-System zerfetzen die Reifen. Funken sprühen, während sich die blanken Felgen in den Asphalt fressen. </a:t>
            </a:r>
          </a:p>
          <a:p>
            <a:r>
              <a:rPr lang="de-CH" dirty="0"/>
              <a:t>Nach 2300 Metern kommt der Jet zum Stehen.</a:t>
            </a:r>
          </a:p>
          <a:p>
            <a:endParaRPr lang="de-CH" dirty="0"/>
          </a:p>
        </p:txBody>
      </p:sp>
      <p:sp>
        <p:nvSpPr>
          <p:cNvPr id="4" name="Slide Number Placeholder 3">
            <a:extLst>
              <a:ext uri="{FF2B5EF4-FFF2-40B4-BE49-F238E27FC236}">
                <a16:creationId xmlns:a16="http://schemas.microsoft.com/office/drawing/2014/main" id="{31EBD726-DD1B-7AB9-A56C-1678EFBE6B73}"/>
              </a:ext>
            </a:extLst>
          </p:cNvPr>
          <p:cNvSpPr>
            <a:spLocks noGrp="1"/>
          </p:cNvSpPr>
          <p:nvPr>
            <p:ph type="sldNum" sz="quarter" idx="12"/>
          </p:nvPr>
        </p:nvSpPr>
        <p:spPr/>
        <p:txBody>
          <a:bodyPr/>
          <a:lstStyle/>
          <a:p>
            <a:fld id="{5A33CB2A-1702-4C1D-9CC4-8D472D39F19E}" type="slidenum">
              <a:rPr lang="en-US" smtClean="0"/>
              <a:t>45</a:t>
            </a:fld>
            <a:endParaRPr lang="en-US"/>
          </a:p>
        </p:txBody>
      </p:sp>
      <p:pic>
        <p:nvPicPr>
          <p:cNvPr id="8" name="Picture 7">
            <a:extLst>
              <a:ext uri="{FF2B5EF4-FFF2-40B4-BE49-F238E27FC236}">
                <a16:creationId xmlns:a16="http://schemas.microsoft.com/office/drawing/2014/main" id="{C54F905A-F5CD-79BE-F311-FE771398703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82247" y="1093305"/>
            <a:ext cx="6109754" cy="5764695"/>
          </a:xfrm>
          <a:prstGeom prst="rect">
            <a:avLst/>
          </a:prstGeom>
        </p:spPr>
      </p:pic>
      <p:pic>
        <p:nvPicPr>
          <p:cNvPr id="9" name="Picture 8">
            <a:extLst>
              <a:ext uri="{FF2B5EF4-FFF2-40B4-BE49-F238E27FC236}">
                <a16:creationId xmlns:a16="http://schemas.microsoft.com/office/drawing/2014/main" id="{05AF93E7-8B86-43EE-F914-31C243003A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973413">
            <a:off x="7484512" y="1836419"/>
            <a:ext cx="713499" cy="701268"/>
          </a:xfrm>
          <a:prstGeom prst="rect">
            <a:avLst/>
          </a:prstGeom>
        </p:spPr>
      </p:pic>
    </p:spTree>
    <p:extLst>
      <p:ext uri="{BB962C8B-B14F-4D97-AF65-F5344CB8AC3E}">
        <p14:creationId xmlns:p14="http://schemas.microsoft.com/office/powerpoint/2010/main" val="15139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4.375E-6 1.48148E-6 C 0.02553 0.05648 0.02175 0.13727 -0.00833 0.18079 C -0.03854 0.22384 -0.08372 0.21389 -0.10963 0.15717 C -0.13515 0.10092 -0.13151 0.02014 -0.10117 -0.02292 C -0.07096 -0.06644 -0.02591 -0.05625 -4.375E-6 1.48148E-6 Z " pathEditMode="relative" rAng="3060000" ptsTypes="AAAAA">
                                      <p:cBhvr>
                                        <p:cTn id="6" dur="5000" fill="hold"/>
                                        <p:tgtEl>
                                          <p:spTgt spid="9"/>
                                        </p:tgtEl>
                                        <p:attrNameLst>
                                          <p:attrName>ppt_x</p:attrName>
                                          <p:attrName>ppt_y</p:attrName>
                                        </p:attrNameLst>
                                      </p:cBhvr>
                                      <p:rCtr x="-5469" y="7870"/>
                                    </p:animMotion>
                                  </p:childTnLst>
                                </p:cTn>
                              </p:par>
                              <p:par>
                                <p:cTn id="7" presetID="8" presetClass="emph" presetSubtype="0" fill="hold" nodeType="withEffect">
                                  <p:stCondLst>
                                    <p:cond delay="0"/>
                                  </p:stCondLst>
                                  <p:childTnLst>
                                    <p:animRot by="21600000">
                                      <p:cBhvr>
                                        <p:cTn id="8" dur="5000" fill="hold"/>
                                        <p:tgtEl>
                                          <p:spTgt spid="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013 -1.48148E-6 L 0.00013 0.00023 C 0.00104 -0.00116 0.00286 -0.00139 0.00521 -0.00254 C 0.00599 -0.00301 0.00794 -0.00417 0.00898 -0.00463 C 0.01055 -0.00555 0.01211 -0.00555 0.01445 -0.00555 C 0.0168 -0.00555 0.01927 -0.00579 0.02122 -0.00463 C 0.02474 -0.00254 0.02318 -1.48148E-6 0.02422 0.00417 C 0.02474 0.00556 0.02565 0.00648 0.02617 0.00764 C 0.02708 0.00949 0.02721 0.01111 0.02786 0.0132 C 0.02786 0.01412 0.02838 0.01528 0.02838 0.01667 C 0.02838 0.0206 0.02721 0.02454 0.02565 0.02778 C 0.02474 0.02917 0.02422 0.03056 0.02318 0.03195 C 0.01875 0.04144 0.02253 0.03634 0.01875 0.04097 C 0.01849 0.04283 0.0181 0.04445 0.01797 0.04653 C 0.01745 0.04746 0.01745 0.04861 0.01693 0.05 C 0.01458 0.05787 0.0168 0.04792 0.01445 0.05764 C 0.0138 0.05972 0.01341 0.06227 0.01315 0.06412 C 0.01159 0.07107 0.01211 0.06806 0.01133 0.07431 C 0.01159 0.07871 0.01159 0.08333 0.01211 0.0875 C 0.01315 0.09028 0.01458 0.0919 0.01549 0.09445 C 0.02096 0.10417 0.01875 0.10162 0.0237 0.10533 L 0.04739 0.10417 C 0.04935 0.10371 0.05182 0.10093 0.05417 0.09861 C 0.05651 0.09722 0.05768 0.0956 0.0595 0.09445 C 0.0694 0.08611 0.05052 0.10278 0.06341 0.09097 C 0.06693 0.09167 0.07057 0.0919 0.07422 0.09306 C 0.07799 0.09445 0.08125 0.09977 0.08516 0.10417 C 0.08581 0.10648 0.08828 0.1125 0.08828 0.11528 C 0.08828 0.12107 0.08828 0.12732 0.08763 0.13333 C 0.08763 0.13472 0.08659 0.13611 0.0862 0.1375 C 0.08516 0.14236 0.0862 0.14005 0.08463 0.14537 C 0.08372 0.14676 0.08333 0.14838 0.08229 0.15 C 0.08229 0.15139 0.08229 0.15371 0.08216 0.15556 C 0.08112 0.16111 0.08047 0.16412 0.07864 0.16968 C 0.07799 0.17639 0.07799 0.1757 0.07695 0.18333 C 0.07617 0.18542 0.07578 0.1875 0.07578 0.18982 C 0.075 0.19167 0.075 0.19329 0.075 0.19514 C 0.07448 0.19838 0.07422 0.20139 0.07422 0.20417 C 0.07422 0.21111 0.07357 0.21829 0.07422 0.22523 C 0.07448 0.22616 0.07578 0.22593 0.07617 0.22616 C 0.07695 0.22732 0.07747 0.22917 0.07799 0.22963 C 0.0862 0.23889 0.08763 0.23958 0.09518 0.24537 C 0.09883 0.24445 0.1026 0.24421 0.10638 0.24306 C 0.10677 0.24306 0.10729 0.24283 0.10807 0.2419 C 0.10937 0.24005 0.11042 0.2382 0.11185 0.23634 C 0.11289 0.23496 0.11419 0.23426 0.11523 0.2331 C 0.11667 0.23079 0.11823 0.22801 0.12018 0.22616 C 0.12083 0.2257 0.12213 0.22593 0.12331 0.22523 C 0.12799 0.22593 0.13294 0.22315 0.13672 0.22616 C 0.13984 0.22894 0.14101 0.23588 0.14284 0.24097 C 0.14401 0.24445 0.14635 0.25139 0.14779 0.25648 C 0.14779 0.25764 0.14779 0.25857 0.14831 0.25972 C 0.14831 0.2625 0.14883 0.26551 0.14883 0.26875 C 0.14909 0.27107 0.14909 0.27338 0.14909 0.27616 C 0.14909 0.28033 0.14909 0.2838 0.14883 0.28727 C 0.14779 0.30625 0.14909 0.30023 0.14609 0.30833 C 0.14531 0.31829 0.14648 0.31019 0.14284 0.32292 C 0.13958 0.33264 0.13984 0.33195 0.13841 0.34051 C 0.13841 0.35046 0.13841 0.36158 0.13919 0.37222 C 0.13919 0.37292 0.13919 0.37477 0.13958 0.37639 C 0.14088 0.37986 0.14401 0.38519 0.14583 0.38727 C 0.14726 0.38843 0.14909 0.38912 0.15117 0.39074 C 0.15247 0.39259 0.15391 0.39421 0.15547 0.39607 C 0.1582 0.39838 0.16068 0.39838 0.1638 0.39954 C 0.16797 0.39838 0.17266 0.39838 0.17643 0.39607 C 0.18008 0.39421 0.18216 0.38727 0.18568 0.38426 C 0.18633 0.3831 0.18698 0.3831 0.18802 0.3831 C 0.18919 0.38171 0.19114 0.37986 0.19258 0.37824 C 0.19349 0.37824 0.2095 0.37824 0.2138 0.38426 C 0.21562 0.38634 0.21667 0.39259 0.21758 0.39607 C 0.21862 0.4213 0.21888 0.41088 0.2168 0.43727 C 0.21641 0.44491 0.2168 0.44259 0.2151 0.44931 C 0.21484 0.45996 0.21354 0.46343 0.21562 0.47431 C 0.21601 0.47593 0.21732 0.47708 0.21758 0.47894 C 0.2181 0.48125 0.21862 0.48241 0.21888 0.48472 C 0.21888 0.48588 0.21888 0.4875 0.2194 0.48912 C 0.21979 0.48935 0.22057 0.48935 0.22109 0.48982 C 0.22187 0.49167 0.22253 0.49329 0.22331 0.49421 " pathEditMode="relative" rAng="0" ptsTypes="AAAAAAAAAAAAAAAAAAAAAAAAAAAAAAAAAAAAAAAAAAAAAAAAAAAAAAAAAAAAAAAAAAAAAAAAAAAAAA">
                                      <p:cBhvr>
                                        <p:cTn id="24" dur="10000" fill="hold"/>
                                        <p:tgtEl>
                                          <p:spTgt spid="9"/>
                                        </p:tgtEl>
                                        <p:attrNameLst>
                                          <p:attrName>ppt_x</p:attrName>
                                          <p:attrName>ppt_y</p:attrName>
                                        </p:attrNameLst>
                                      </p:cBhvr>
                                      <p:rCtr x="11159" y="24421"/>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3694-FDD2-7CF3-548B-571ED502E4F5}"/>
              </a:ext>
            </a:extLst>
          </p:cNvPr>
          <p:cNvSpPr>
            <a:spLocks noGrp="1"/>
          </p:cNvSpPr>
          <p:nvPr>
            <p:ph type="title"/>
          </p:nvPr>
        </p:nvSpPr>
        <p:spPr/>
        <p:txBody>
          <a:bodyPr/>
          <a:lstStyle/>
          <a:p>
            <a:r>
              <a:rPr lang="de-CH" dirty="0"/>
              <a:t>Was ist denn jetzt wirklich passiert?</a:t>
            </a:r>
          </a:p>
        </p:txBody>
      </p:sp>
      <p:sp>
        <p:nvSpPr>
          <p:cNvPr id="3" name="Content Placeholder 2">
            <a:extLst>
              <a:ext uri="{FF2B5EF4-FFF2-40B4-BE49-F238E27FC236}">
                <a16:creationId xmlns:a16="http://schemas.microsoft.com/office/drawing/2014/main" id="{BA455CC9-681D-7DC0-D47F-96389D14B022}"/>
              </a:ext>
            </a:extLst>
          </p:cNvPr>
          <p:cNvSpPr>
            <a:spLocks noGrp="1"/>
          </p:cNvSpPr>
          <p:nvPr>
            <p:ph idx="1"/>
          </p:nvPr>
        </p:nvSpPr>
        <p:spPr/>
        <p:txBody>
          <a:bodyPr/>
          <a:lstStyle/>
          <a:p>
            <a:r>
              <a:rPr lang="de-CH" dirty="0"/>
              <a:t>Bei der Montage des Ersatz-Triebwerks wurde ein inkompatibles Triebwerk verwendet, bei dem der Hydraulikanschluss nicht kompatibel war. Das sorgte für die verwirrenden Öl-Meldungen.</a:t>
            </a:r>
          </a:p>
          <a:p>
            <a:r>
              <a:rPr lang="de-CH" dirty="0"/>
              <a:t>Die Hydraulikleitung rieb durch die Vibrationen an der Treibstoffleitung bis diese brach. Zu Beginn war es nur ein kleines Leck. Durch weitere Vibrationen entwickelte sich das zu einem grossen Treibstoffleck. </a:t>
            </a:r>
          </a:p>
          <a:p>
            <a:r>
              <a:rPr lang="de-CH" dirty="0"/>
              <a:t>Was die Stewardess wegen der Dunkelheit nicht gesehen hat, war die Kerosinspur, die neben dem Abgasstrahl ausgestossen wurde.</a:t>
            </a:r>
          </a:p>
          <a:p>
            <a:r>
              <a:rPr lang="de-CH" dirty="0"/>
              <a:t>Nach dem Einschalten des Ausgleichsventils verlor der Airbus dann 13 Tonnen Sprit pro Stunde.</a:t>
            </a:r>
          </a:p>
          <a:p>
            <a:r>
              <a:rPr lang="de-CH" dirty="0"/>
              <a:t>Das Ausgleichsventil entsprach nicht den Regularien und hätte nicht aktiviert werden dürfen. Bei richtigem Verhalten im Cockpit hätte der vorhandene Resttreibstoff noch für eine normale Landung gereicht. </a:t>
            </a:r>
          </a:p>
          <a:p>
            <a:endParaRPr lang="de-CH" dirty="0"/>
          </a:p>
          <a:p>
            <a:r>
              <a:rPr lang="de-CH" dirty="0"/>
              <a:t>Aber… alle 306 Passagiere und Crew überlebten und wurden unfreiwillig Teilnehmer eines Weltrekords:</a:t>
            </a:r>
          </a:p>
          <a:p>
            <a:pPr algn="ctr"/>
            <a:r>
              <a:rPr lang="de-CH" b="1" dirty="0"/>
              <a:t>Des längsten Segelflugs mit einem grossen Passagierjet in der Luftfahrtgeschichte</a:t>
            </a:r>
          </a:p>
        </p:txBody>
      </p:sp>
      <p:sp>
        <p:nvSpPr>
          <p:cNvPr id="4" name="Slide Number Placeholder 3">
            <a:extLst>
              <a:ext uri="{FF2B5EF4-FFF2-40B4-BE49-F238E27FC236}">
                <a16:creationId xmlns:a16="http://schemas.microsoft.com/office/drawing/2014/main" id="{C1FE65B1-8656-BA50-40DE-C34C00AE848A}"/>
              </a:ext>
            </a:extLst>
          </p:cNvPr>
          <p:cNvSpPr>
            <a:spLocks noGrp="1"/>
          </p:cNvSpPr>
          <p:nvPr>
            <p:ph type="sldNum" sz="quarter" idx="12"/>
          </p:nvPr>
        </p:nvSpPr>
        <p:spPr/>
        <p:txBody>
          <a:bodyPr/>
          <a:lstStyle/>
          <a:p>
            <a:fld id="{5A33CB2A-1702-4C1D-9CC4-8D472D39F19E}" type="slidenum">
              <a:rPr lang="en-US" smtClean="0"/>
              <a:t>46</a:t>
            </a:fld>
            <a:endParaRPr lang="en-US"/>
          </a:p>
        </p:txBody>
      </p:sp>
    </p:spTree>
    <p:extLst>
      <p:ext uri="{BB962C8B-B14F-4D97-AF65-F5344CB8AC3E}">
        <p14:creationId xmlns:p14="http://schemas.microsoft.com/office/powerpoint/2010/main" val="35922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90D71-7B6D-BBE6-368A-3762ECC42D9F}"/>
              </a:ext>
            </a:extLst>
          </p:cNvPr>
          <p:cNvPicPr>
            <a:picLocks noChangeAspect="1"/>
          </p:cNvPicPr>
          <p:nvPr/>
        </p:nvPicPr>
        <p:blipFill>
          <a:blip r:embed="rId3" cstate="email">
            <a:extLst>
              <a:ext uri="{28A0092B-C50C-407E-A947-70E740481C1C}">
                <a14:useLocalDpi xmlns:a14="http://schemas.microsoft.com/office/drawing/2010/main"/>
              </a:ext>
            </a:extLst>
          </a:blip>
          <a:srcRect l="-346" t="-331" b="-2497"/>
          <a:stretch>
            <a:fillRect/>
          </a:stretch>
        </p:blipFill>
        <p:spPr>
          <a:xfrm>
            <a:off x="0" y="0"/>
            <a:ext cx="12190968" cy="7025640"/>
          </a:xfrm>
          <a:prstGeom prst="rect">
            <a:avLst/>
          </a:prstGeom>
        </p:spPr>
      </p:pic>
      <p:sp>
        <p:nvSpPr>
          <p:cNvPr id="8" name="Freeform: Shape 7">
            <a:extLst>
              <a:ext uri="{FF2B5EF4-FFF2-40B4-BE49-F238E27FC236}">
                <a16:creationId xmlns:a16="http://schemas.microsoft.com/office/drawing/2014/main" id="{61C344B2-56F0-9C69-F2A5-172EB4949800}"/>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rgbClr val="92D05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noProof="0" dirty="0"/>
          </a:p>
        </p:txBody>
      </p:sp>
      <p:sp>
        <p:nvSpPr>
          <p:cNvPr id="2" name="Title 1">
            <a:extLst>
              <a:ext uri="{FF2B5EF4-FFF2-40B4-BE49-F238E27FC236}">
                <a16:creationId xmlns:a16="http://schemas.microsoft.com/office/drawing/2014/main" id="{673DEB24-6DBF-0B5D-AFE1-6909E3CC2347}"/>
              </a:ext>
            </a:extLst>
          </p:cNvPr>
          <p:cNvSpPr>
            <a:spLocks noGrp="1"/>
          </p:cNvSpPr>
          <p:nvPr>
            <p:ph type="title"/>
          </p:nvPr>
        </p:nvSpPr>
        <p:spPr/>
        <p:txBody>
          <a:bodyPr/>
          <a:lstStyle/>
          <a:p>
            <a:endParaRPr lang="de-CH" noProof="0" dirty="0"/>
          </a:p>
        </p:txBody>
      </p:sp>
      <p:sp>
        <p:nvSpPr>
          <p:cNvPr id="9" name="Title 1">
            <a:extLst>
              <a:ext uri="{FF2B5EF4-FFF2-40B4-BE49-F238E27FC236}">
                <a16:creationId xmlns:a16="http://schemas.microsoft.com/office/drawing/2014/main" id="{1D0C35A8-75C1-B556-0679-DC1B80AB0CC8}"/>
              </a:ext>
            </a:extLst>
          </p:cNvPr>
          <p:cNvSpPr txBox="1">
            <a:spLocks/>
          </p:cNvSpPr>
          <p:nvPr/>
        </p:nvSpPr>
        <p:spPr>
          <a:xfrm>
            <a:off x="7263863" y="6034208"/>
            <a:ext cx="4420579" cy="63558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r"/>
            <a:r>
              <a:rPr lang="de-CH" noProof="0" dirty="0"/>
              <a:t>.</a:t>
            </a:r>
          </a:p>
        </p:txBody>
      </p:sp>
      <p:sp>
        <p:nvSpPr>
          <p:cNvPr id="7" name="TextBox 6">
            <a:extLst>
              <a:ext uri="{FF2B5EF4-FFF2-40B4-BE49-F238E27FC236}">
                <a16:creationId xmlns:a16="http://schemas.microsoft.com/office/drawing/2014/main" id="{4598EE9A-9646-9C4C-A851-5219F0B55992}"/>
              </a:ext>
            </a:extLst>
          </p:cNvPr>
          <p:cNvSpPr txBox="1"/>
          <p:nvPr/>
        </p:nvSpPr>
        <p:spPr>
          <a:xfrm rot="1549509">
            <a:off x="7773345" y="2806038"/>
            <a:ext cx="1655564" cy="2438760"/>
          </a:xfrm>
          <a:prstGeom prst="rect">
            <a:avLst/>
          </a:prstGeom>
          <a:noFill/>
          <a:ln>
            <a:noFill/>
          </a:ln>
        </p:spPr>
        <p:txBody>
          <a:bodyPr wrap="none" lIns="72000" tIns="36000" rIns="72000" bIns="36000" rtlCol="0">
            <a:noAutofit/>
          </a:bodyPr>
          <a:lstStyle/>
          <a:p>
            <a:pPr algn="l"/>
            <a:r>
              <a:rPr lang="de-CH" sz="19900" b="1" dirty="0">
                <a:solidFill>
                  <a:srgbClr val="FF0000"/>
                </a:solidFill>
                <a:latin typeface="Fave Script Bold Pro" panose="020F0502020204030204" pitchFamily="2" charset="0"/>
                <a:cs typeface="Dreaming Outloud Script Pro" panose="020F0502020204030204" pitchFamily="66" charset="0"/>
              </a:rPr>
              <a:t>en</a:t>
            </a:r>
          </a:p>
        </p:txBody>
      </p:sp>
      <p:pic>
        <p:nvPicPr>
          <p:cNvPr id="3" name="Content Placeholder 5">
            <a:extLst>
              <a:ext uri="{FF2B5EF4-FFF2-40B4-BE49-F238E27FC236}">
                <a16:creationId xmlns:a16="http://schemas.microsoft.com/office/drawing/2014/main" id="{54692F4C-624F-22D4-E5FF-EEC907E3B70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rot="20172711">
            <a:off x="3557671" y="475487"/>
            <a:ext cx="1911055" cy="1583200"/>
          </a:xfrm>
        </p:spPr>
      </p:pic>
    </p:spTree>
    <p:extLst>
      <p:ext uri="{BB962C8B-B14F-4D97-AF65-F5344CB8AC3E}">
        <p14:creationId xmlns:p14="http://schemas.microsoft.com/office/powerpoint/2010/main" val="620178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F32C-E2E7-7F90-60E6-012C92F0B331}"/>
              </a:ext>
            </a:extLst>
          </p:cNvPr>
          <p:cNvSpPr>
            <a:spLocks noGrp="1"/>
          </p:cNvSpPr>
          <p:nvPr>
            <p:ph type="title"/>
          </p:nvPr>
        </p:nvSpPr>
        <p:spPr/>
        <p:txBody>
          <a:bodyPr/>
          <a:lstStyle/>
          <a:p>
            <a:r>
              <a:rPr lang="de-CH" dirty="0"/>
              <a:t>Falttechnik</a:t>
            </a:r>
          </a:p>
        </p:txBody>
      </p:sp>
      <p:sp>
        <p:nvSpPr>
          <p:cNvPr id="3" name="Content Placeholder 2">
            <a:extLst>
              <a:ext uri="{FF2B5EF4-FFF2-40B4-BE49-F238E27FC236}">
                <a16:creationId xmlns:a16="http://schemas.microsoft.com/office/drawing/2014/main" id="{6C09D2DC-B06F-29B8-0C0C-FDCD9C914101}"/>
              </a:ext>
            </a:extLst>
          </p:cNvPr>
          <p:cNvSpPr>
            <a:spLocks noGrp="1"/>
          </p:cNvSpPr>
          <p:nvPr>
            <p:ph idx="1"/>
          </p:nvPr>
        </p:nvSpPr>
        <p:spPr>
          <a:xfrm>
            <a:off x="516099" y="1093305"/>
            <a:ext cx="9068656" cy="5220684"/>
          </a:xfrm>
        </p:spPr>
        <p:txBody>
          <a:bodyPr/>
          <a:lstStyle/>
          <a:p>
            <a:r>
              <a:rPr lang="de-CH" b="1" dirty="0"/>
              <a:t>Übung</a:t>
            </a:r>
          </a:p>
          <a:p>
            <a:r>
              <a:rPr lang="de-CH" dirty="0"/>
              <a:t>Jeder bekommt ein DIN A4-Blatt und hat es möglichst oft immer </a:t>
            </a:r>
            <a:r>
              <a:rPr lang="de-CH" b="1" dirty="0"/>
              <a:t>in der Hälfte </a:t>
            </a:r>
            <a:r>
              <a:rPr lang="de-CH" dirty="0"/>
              <a:t>zu falten</a:t>
            </a:r>
          </a:p>
          <a:p>
            <a:endParaRPr lang="de-CH" dirty="0"/>
          </a:p>
          <a:p>
            <a:endParaRPr lang="de-CH" dirty="0"/>
          </a:p>
          <a:p>
            <a:endParaRPr lang="de-CH" dirty="0"/>
          </a:p>
          <a:p>
            <a:r>
              <a:rPr lang="de-CH" dirty="0"/>
              <a:t>Der grosse Preis: Wer es mehr als 7x falten kann, bekommt ein </a:t>
            </a:r>
            <a:r>
              <a:rPr lang="de-CH" dirty="0" err="1"/>
              <a:t>KoMi</a:t>
            </a:r>
            <a:r>
              <a:rPr lang="de-CH" dirty="0"/>
              <a:t>-Abendessen!</a:t>
            </a:r>
          </a:p>
          <a:p>
            <a:endParaRPr lang="de-CH" dirty="0"/>
          </a:p>
          <a:p>
            <a:r>
              <a:rPr lang="de-CH" b="1" dirty="0"/>
              <a:t>Warum funktioniert das nicht?</a:t>
            </a:r>
          </a:p>
          <a:p>
            <a:r>
              <a:rPr lang="de-CH" dirty="0"/>
              <a:t>Weil Papier nicht ideal dünn ist und selbst bei Papier gilt: </a:t>
            </a:r>
            <a:br>
              <a:rPr lang="de-CH" dirty="0"/>
            </a:br>
            <a:r>
              <a:rPr lang="de-CH" dirty="0"/>
              <a:t>Die Aussenkurve ist länger als die Innenkurve.</a:t>
            </a:r>
          </a:p>
          <a:p>
            <a:r>
              <a:rPr lang="de-CH" dirty="0"/>
              <a:t>Und bei 7x Falten ist das die 128-fache Aussenkurve (2⁷=128)</a:t>
            </a:r>
          </a:p>
        </p:txBody>
      </p:sp>
      <p:sp>
        <p:nvSpPr>
          <p:cNvPr id="4" name="Slide Number Placeholder 3">
            <a:extLst>
              <a:ext uri="{FF2B5EF4-FFF2-40B4-BE49-F238E27FC236}">
                <a16:creationId xmlns:a16="http://schemas.microsoft.com/office/drawing/2014/main" id="{1E024B7C-DC0E-5CC5-EE92-DAC9FB0578A3}"/>
              </a:ext>
            </a:extLst>
          </p:cNvPr>
          <p:cNvSpPr>
            <a:spLocks noGrp="1"/>
          </p:cNvSpPr>
          <p:nvPr>
            <p:ph type="sldNum" sz="quarter" idx="12"/>
          </p:nvPr>
        </p:nvSpPr>
        <p:spPr/>
        <p:txBody>
          <a:bodyPr/>
          <a:lstStyle/>
          <a:p>
            <a:fld id="{5A33CB2A-1702-4C1D-9CC4-8D472D39F19E}" type="slidenum">
              <a:rPr lang="en-US" smtClean="0"/>
              <a:t>48</a:t>
            </a:fld>
            <a:endParaRPr lang="en-US"/>
          </a:p>
        </p:txBody>
      </p:sp>
      <p:pic>
        <p:nvPicPr>
          <p:cNvPr id="6" name="Picture 5">
            <a:extLst>
              <a:ext uri="{FF2B5EF4-FFF2-40B4-BE49-F238E27FC236}">
                <a16:creationId xmlns:a16="http://schemas.microsoft.com/office/drawing/2014/main" id="{E6610FB5-8209-C7B6-F63E-9231EFC82BB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42903" y="2041912"/>
            <a:ext cx="1506191" cy="1288412"/>
          </a:xfrm>
          <a:prstGeom prst="rect">
            <a:avLst/>
          </a:prstGeom>
        </p:spPr>
      </p:pic>
      <p:pic>
        <p:nvPicPr>
          <p:cNvPr id="10" name="Picture 9">
            <a:extLst>
              <a:ext uri="{FF2B5EF4-FFF2-40B4-BE49-F238E27FC236}">
                <a16:creationId xmlns:a16="http://schemas.microsoft.com/office/drawing/2014/main" id="{673E0FB2-8C6E-589B-778E-54B255FF5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9340" y="4089626"/>
            <a:ext cx="1872548" cy="1329867"/>
          </a:xfrm>
          <a:prstGeom prst="rect">
            <a:avLst/>
          </a:prstGeom>
        </p:spPr>
      </p:pic>
      <p:pic>
        <p:nvPicPr>
          <p:cNvPr id="5" name="Picture 4">
            <a:extLst>
              <a:ext uri="{FF2B5EF4-FFF2-40B4-BE49-F238E27FC236}">
                <a16:creationId xmlns:a16="http://schemas.microsoft.com/office/drawing/2014/main" id="{9122C03D-0168-7447-5BEF-769176C6BEF3}"/>
              </a:ext>
            </a:extLst>
          </p:cNvPr>
          <p:cNvPicPr>
            <a:picLocks noChangeAspect="1"/>
          </p:cNvPicPr>
          <p:nvPr/>
        </p:nvPicPr>
        <p:blipFill>
          <a:blip r:embed="rId4"/>
          <a:stretch>
            <a:fillRect/>
          </a:stretch>
        </p:blipFill>
        <p:spPr>
          <a:xfrm>
            <a:off x="9669185" y="4400991"/>
            <a:ext cx="1313688" cy="707136"/>
          </a:xfrm>
          <a:prstGeom prst="rect">
            <a:avLst/>
          </a:prstGeom>
        </p:spPr>
      </p:pic>
      <p:sp>
        <p:nvSpPr>
          <p:cNvPr id="7" name="TextBox 6">
            <a:extLst>
              <a:ext uri="{FF2B5EF4-FFF2-40B4-BE49-F238E27FC236}">
                <a16:creationId xmlns:a16="http://schemas.microsoft.com/office/drawing/2014/main" id="{B9E42AB1-D6A2-93B2-88CB-6C7B3FB660C3}"/>
              </a:ext>
            </a:extLst>
          </p:cNvPr>
          <p:cNvSpPr txBox="1"/>
          <p:nvPr/>
        </p:nvSpPr>
        <p:spPr>
          <a:xfrm>
            <a:off x="9634427" y="5174166"/>
            <a:ext cx="1340432" cy="646331"/>
          </a:xfrm>
          <a:prstGeom prst="rect">
            <a:avLst/>
          </a:prstGeom>
          <a:noFill/>
        </p:spPr>
        <p:txBody>
          <a:bodyPr wrap="none" rtlCol="0">
            <a:spAutoFit/>
          </a:bodyPr>
          <a:lstStyle/>
          <a:p>
            <a:pPr algn="ctr"/>
            <a:r>
              <a:rPr lang="de-CH" dirty="0"/>
              <a:t>5x gefaltet</a:t>
            </a:r>
          </a:p>
          <a:p>
            <a:pPr algn="ctr"/>
            <a:r>
              <a:rPr lang="de-CH" dirty="0"/>
              <a:t>32 Lagen</a:t>
            </a:r>
          </a:p>
        </p:txBody>
      </p:sp>
    </p:spTree>
    <p:extLst>
      <p:ext uri="{BB962C8B-B14F-4D97-AF65-F5344CB8AC3E}">
        <p14:creationId xmlns:p14="http://schemas.microsoft.com/office/powerpoint/2010/main" val="29677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DA87-7B8B-19BD-4AD4-615D9CF69C5B}"/>
              </a:ext>
            </a:extLst>
          </p:cNvPr>
          <p:cNvSpPr>
            <a:spLocks noGrp="1"/>
          </p:cNvSpPr>
          <p:nvPr>
            <p:ph type="title"/>
          </p:nvPr>
        </p:nvSpPr>
        <p:spPr/>
        <p:txBody>
          <a:bodyPr/>
          <a:lstStyle/>
          <a:p>
            <a:r>
              <a:rPr lang="de-CH" dirty="0"/>
              <a:t>William Phelps Eno – kennt jeder!</a:t>
            </a:r>
          </a:p>
        </p:txBody>
      </p:sp>
      <p:sp>
        <p:nvSpPr>
          <p:cNvPr id="3" name="Content Placeholder 2">
            <a:extLst>
              <a:ext uri="{FF2B5EF4-FFF2-40B4-BE49-F238E27FC236}">
                <a16:creationId xmlns:a16="http://schemas.microsoft.com/office/drawing/2014/main" id="{E2E53052-A7CF-442F-2369-48E48F0D6E0F}"/>
              </a:ext>
            </a:extLst>
          </p:cNvPr>
          <p:cNvSpPr>
            <a:spLocks noGrp="1"/>
          </p:cNvSpPr>
          <p:nvPr>
            <p:ph idx="1"/>
          </p:nvPr>
        </p:nvSpPr>
        <p:spPr>
          <a:xfrm>
            <a:off x="516098" y="1093305"/>
            <a:ext cx="4240097" cy="5220684"/>
          </a:xfrm>
        </p:spPr>
        <p:txBody>
          <a:bodyPr/>
          <a:lstStyle/>
          <a:p>
            <a:r>
              <a:rPr lang="de-CH" dirty="0"/>
              <a:t>Nicht?</a:t>
            </a:r>
          </a:p>
          <a:p>
            <a:r>
              <a:rPr lang="de-CH" dirty="0"/>
              <a:t>Aber ihr kennt alle, was er Anfang des 20. Jahrhunderts erfunden hat:</a:t>
            </a:r>
          </a:p>
          <a:p>
            <a:r>
              <a:rPr lang="de-CH" b="1" dirty="0"/>
              <a:t>Heute noch gültige Verkehrsregeln!</a:t>
            </a:r>
          </a:p>
          <a:p>
            <a:endParaRPr lang="de-CH" dirty="0"/>
          </a:p>
          <a:p>
            <a:r>
              <a:rPr lang="de-CH" dirty="0"/>
              <a:t>Zum Beispiel…</a:t>
            </a:r>
          </a:p>
          <a:p>
            <a:pPr marL="285750" indent="-285750">
              <a:buFontTx/>
              <a:buChar char="-"/>
            </a:pPr>
            <a:r>
              <a:rPr lang="de-CH" dirty="0"/>
              <a:t>das Stopp-Zeichen</a:t>
            </a:r>
          </a:p>
          <a:p>
            <a:pPr marL="285750" indent="-285750">
              <a:buFontTx/>
              <a:buChar char="-"/>
            </a:pPr>
            <a:r>
              <a:rPr lang="de-CH" dirty="0"/>
              <a:t>den Zebrastreifen</a:t>
            </a:r>
          </a:p>
          <a:p>
            <a:pPr marL="285750" indent="-285750">
              <a:buFontTx/>
              <a:buChar char="-"/>
            </a:pPr>
            <a:r>
              <a:rPr lang="de-CH" dirty="0"/>
              <a:t>Taxi-Stände</a:t>
            </a:r>
          </a:p>
          <a:p>
            <a:pPr marL="285750" indent="-285750">
              <a:buFontTx/>
              <a:buChar char="-"/>
            </a:pPr>
            <a:r>
              <a:rPr lang="de-CH" dirty="0"/>
              <a:t>Überquerungsinseln</a:t>
            </a:r>
          </a:p>
          <a:p>
            <a:pPr marL="285750" indent="-285750">
              <a:buFontTx/>
              <a:buChar char="-"/>
            </a:pPr>
            <a:r>
              <a:rPr lang="de-CH" dirty="0"/>
              <a:t>Kreisverkehr</a:t>
            </a:r>
          </a:p>
          <a:p>
            <a:pPr marL="285750" indent="-285750">
              <a:buFontTx/>
              <a:buChar char="-"/>
            </a:pPr>
            <a:r>
              <a:rPr lang="de-CH" dirty="0"/>
              <a:t>Einbahnstrasse</a:t>
            </a:r>
          </a:p>
        </p:txBody>
      </p:sp>
      <p:sp>
        <p:nvSpPr>
          <p:cNvPr id="4" name="Slide Number Placeholder 3">
            <a:extLst>
              <a:ext uri="{FF2B5EF4-FFF2-40B4-BE49-F238E27FC236}">
                <a16:creationId xmlns:a16="http://schemas.microsoft.com/office/drawing/2014/main" id="{1BC8ADD5-08C0-94FE-AD06-70278791716B}"/>
              </a:ext>
            </a:extLst>
          </p:cNvPr>
          <p:cNvSpPr>
            <a:spLocks noGrp="1"/>
          </p:cNvSpPr>
          <p:nvPr>
            <p:ph type="sldNum" sz="quarter" idx="12"/>
          </p:nvPr>
        </p:nvSpPr>
        <p:spPr/>
        <p:txBody>
          <a:bodyPr/>
          <a:lstStyle/>
          <a:p>
            <a:fld id="{5A33CB2A-1702-4C1D-9CC4-8D472D39F19E}" type="slidenum">
              <a:rPr lang="en-US" smtClean="0"/>
              <a:t>49</a:t>
            </a:fld>
            <a:endParaRPr lang="en-US"/>
          </a:p>
        </p:txBody>
      </p:sp>
      <p:pic>
        <p:nvPicPr>
          <p:cNvPr id="6" name="Picture 5">
            <a:extLst>
              <a:ext uri="{FF2B5EF4-FFF2-40B4-BE49-F238E27FC236}">
                <a16:creationId xmlns:a16="http://schemas.microsoft.com/office/drawing/2014/main" id="{91BF90A0-E5DE-86F7-D0D0-D7144BB991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637622" y="124989"/>
            <a:ext cx="3173113" cy="2006417"/>
          </a:xfrm>
          <a:prstGeom prst="rect">
            <a:avLst/>
          </a:prstGeom>
        </p:spPr>
      </p:pic>
      <p:pic>
        <p:nvPicPr>
          <p:cNvPr id="1026" name="Picture 2" descr="undefined">
            <a:extLst>
              <a:ext uri="{FF2B5EF4-FFF2-40B4-BE49-F238E27FC236}">
                <a16:creationId xmlns:a16="http://schemas.microsoft.com/office/drawing/2014/main" id="{7B1D2566-62F5-8210-8EC8-B9DEF89637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7622" y="2376154"/>
            <a:ext cx="3223425" cy="30227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defined">
            <a:extLst>
              <a:ext uri="{FF2B5EF4-FFF2-40B4-BE49-F238E27FC236}">
                <a16:creationId xmlns:a16="http://schemas.microsoft.com/office/drawing/2014/main" id="{0FC99ADD-3101-4AEB-46DB-E4F804721B1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8693224" y="2837452"/>
            <a:ext cx="3293471" cy="2100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68D15017-4CA6-3D17-7A60-89B3CC3EDE07}"/>
              </a:ext>
            </a:extLst>
          </p:cNvPr>
          <p:cNvCxnSpPr/>
          <p:nvPr/>
        </p:nvCxnSpPr>
        <p:spPr>
          <a:xfrm flipH="1">
            <a:off x="7524206" y="2837452"/>
            <a:ext cx="1169018" cy="669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3CC7EC-C118-664A-37BC-D3B9CCF6A029}"/>
              </a:ext>
            </a:extLst>
          </p:cNvPr>
          <p:cNvCxnSpPr>
            <a:cxnSpLocks/>
          </p:cNvCxnSpPr>
          <p:nvPr/>
        </p:nvCxnSpPr>
        <p:spPr>
          <a:xfrm flipH="1" flipV="1">
            <a:off x="7524206" y="4400961"/>
            <a:ext cx="1168421" cy="536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39B574-E3BA-E252-D047-2E223E301D9C}"/>
              </a:ext>
            </a:extLst>
          </p:cNvPr>
          <p:cNvSpPr txBox="1"/>
          <p:nvPr/>
        </p:nvSpPr>
        <p:spPr>
          <a:xfrm>
            <a:off x="6637622" y="5514085"/>
            <a:ext cx="4413388" cy="369332"/>
          </a:xfrm>
          <a:prstGeom prst="rect">
            <a:avLst/>
          </a:prstGeom>
          <a:noFill/>
        </p:spPr>
        <p:txBody>
          <a:bodyPr wrap="none" rtlCol="0">
            <a:spAutoFit/>
          </a:bodyPr>
          <a:lstStyle/>
          <a:p>
            <a:r>
              <a:rPr lang="de-CH" dirty="0"/>
              <a:t>Verkehrsregeln in New York 18.02.1909</a:t>
            </a:r>
          </a:p>
        </p:txBody>
      </p:sp>
      <p:sp>
        <p:nvSpPr>
          <p:cNvPr id="14" name="Rectangle: Rounded Corners 13">
            <a:extLst>
              <a:ext uri="{FF2B5EF4-FFF2-40B4-BE49-F238E27FC236}">
                <a16:creationId xmlns:a16="http://schemas.microsoft.com/office/drawing/2014/main" id="{E049585E-1FF4-35BC-9F67-019E9962EF3A}"/>
              </a:ext>
            </a:extLst>
          </p:cNvPr>
          <p:cNvSpPr/>
          <p:nvPr/>
        </p:nvSpPr>
        <p:spPr>
          <a:xfrm>
            <a:off x="3192412" y="3077525"/>
            <a:ext cx="3223425" cy="191549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a:t>Fun Fact</a:t>
            </a:r>
          </a:p>
          <a:p>
            <a:pPr algn="ctr">
              <a:spcBef>
                <a:spcPts val="1200"/>
              </a:spcBef>
            </a:pPr>
            <a:r>
              <a:rPr lang="de-CH" dirty="0"/>
              <a:t>Eno machte nie den Führerschein und hat nie ein Fahrzeug gesteuert!</a:t>
            </a:r>
          </a:p>
        </p:txBody>
      </p:sp>
    </p:spTree>
    <p:extLst>
      <p:ext uri="{BB962C8B-B14F-4D97-AF65-F5344CB8AC3E}">
        <p14:creationId xmlns:p14="http://schemas.microsoft.com/office/powerpoint/2010/main" val="19488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additive="base">
                                        <p:cTn id="59" dur="500" fill="hold"/>
                                        <p:tgtEl>
                                          <p:spTgt spid="1026"/>
                                        </p:tgtEl>
                                        <p:attrNameLst>
                                          <p:attrName>ppt_x</p:attrName>
                                        </p:attrNameLst>
                                      </p:cBhvr>
                                      <p:tavLst>
                                        <p:tav tm="0">
                                          <p:val>
                                            <p:strVal val="#ppt_x"/>
                                          </p:val>
                                        </p:tav>
                                        <p:tav tm="100000">
                                          <p:val>
                                            <p:strVal val="#ppt_x"/>
                                          </p:val>
                                        </p:tav>
                                      </p:tavLst>
                                    </p:anim>
                                    <p:anim calcmode="lin" valueType="num">
                                      <p:cBhvr additive="base">
                                        <p:cTn id="60" dur="500" fill="hold"/>
                                        <p:tgtEl>
                                          <p:spTgt spid="10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117E-D52A-6044-7602-34DC1233FED0}"/>
              </a:ext>
            </a:extLst>
          </p:cNvPr>
          <p:cNvSpPr>
            <a:spLocks noGrp="1"/>
          </p:cNvSpPr>
          <p:nvPr>
            <p:ph type="title"/>
          </p:nvPr>
        </p:nvSpPr>
        <p:spPr/>
        <p:txBody>
          <a:bodyPr/>
          <a:lstStyle/>
          <a:p>
            <a:r>
              <a:rPr lang="de-CH" dirty="0"/>
              <a:t>Erfahrung und Neuland</a:t>
            </a:r>
          </a:p>
        </p:txBody>
      </p:sp>
      <p:sp>
        <p:nvSpPr>
          <p:cNvPr id="3" name="Content Placeholder 2">
            <a:extLst>
              <a:ext uri="{FF2B5EF4-FFF2-40B4-BE49-F238E27FC236}">
                <a16:creationId xmlns:a16="http://schemas.microsoft.com/office/drawing/2014/main" id="{2C98CFCF-5F10-4B60-EC18-E29A71BA418E}"/>
              </a:ext>
            </a:extLst>
          </p:cNvPr>
          <p:cNvSpPr>
            <a:spLocks noGrp="1"/>
          </p:cNvSpPr>
          <p:nvPr>
            <p:ph idx="1"/>
          </p:nvPr>
        </p:nvSpPr>
        <p:spPr>
          <a:xfrm>
            <a:off x="4416310" y="1355154"/>
            <a:ext cx="5884702" cy="1657761"/>
          </a:xfrm>
        </p:spPr>
        <p:txBody>
          <a:bodyPr/>
          <a:lstStyle/>
          <a:p>
            <a:r>
              <a:rPr lang="de-CH" dirty="0"/>
              <a:t>Durch jahrelange Erfahrung wissen wir, wie sich ein Benziner verhält:</a:t>
            </a:r>
          </a:p>
          <a:p>
            <a:r>
              <a:rPr lang="de-CH" dirty="0"/>
              <a:t>Erst leuchtet die Reservelampe auf und dann – nach weiteren ~50 km – bleibt der Wagen plötzlich stehen.</a:t>
            </a:r>
          </a:p>
        </p:txBody>
      </p:sp>
      <p:sp>
        <p:nvSpPr>
          <p:cNvPr id="4" name="Slide Number Placeholder 3">
            <a:extLst>
              <a:ext uri="{FF2B5EF4-FFF2-40B4-BE49-F238E27FC236}">
                <a16:creationId xmlns:a16="http://schemas.microsoft.com/office/drawing/2014/main" id="{E664278E-D038-45D2-BE16-83A16F5CECB8}"/>
              </a:ext>
            </a:extLst>
          </p:cNvPr>
          <p:cNvSpPr>
            <a:spLocks noGrp="1"/>
          </p:cNvSpPr>
          <p:nvPr>
            <p:ph type="sldNum" sz="quarter" idx="12"/>
          </p:nvPr>
        </p:nvSpPr>
        <p:spPr/>
        <p:txBody>
          <a:bodyPr/>
          <a:lstStyle/>
          <a:p>
            <a:fld id="{5A33CB2A-1702-4C1D-9CC4-8D472D39F19E}" type="slidenum">
              <a:rPr lang="en-US" smtClean="0"/>
              <a:t>5</a:t>
            </a:fld>
            <a:endParaRPr lang="en-US"/>
          </a:p>
        </p:txBody>
      </p:sp>
      <p:pic>
        <p:nvPicPr>
          <p:cNvPr id="6" name="Picture 5">
            <a:extLst>
              <a:ext uri="{FF2B5EF4-FFF2-40B4-BE49-F238E27FC236}">
                <a16:creationId xmlns:a16="http://schemas.microsoft.com/office/drawing/2014/main" id="{A3C20666-475A-C48F-06B4-B4B573AFB1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099" y="1421366"/>
            <a:ext cx="3076575" cy="1485900"/>
          </a:xfrm>
          <a:prstGeom prst="rect">
            <a:avLst/>
          </a:prstGeom>
        </p:spPr>
      </p:pic>
      <p:sp>
        <p:nvSpPr>
          <p:cNvPr id="7" name="Content Placeholder 2">
            <a:extLst>
              <a:ext uri="{FF2B5EF4-FFF2-40B4-BE49-F238E27FC236}">
                <a16:creationId xmlns:a16="http://schemas.microsoft.com/office/drawing/2014/main" id="{0F5CF024-0741-1C44-9BDD-34F6924B8B45}"/>
              </a:ext>
            </a:extLst>
          </p:cNvPr>
          <p:cNvSpPr txBox="1">
            <a:spLocks/>
          </p:cNvSpPr>
          <p:nvPr/>
        </p:nvSpPr>
        <p:spPr>
          <a:xfrm>
            <a:off x="437463" y="3457645"/>
            <a:ext cx="6101483" cy="165776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Das Gebiet wo wir (noch) keine Erfahrung haben ist:</a:t>
            </a:r>
          </a:p>
          <a:p>
            <a:r>
              <a:rPr lang="de-CH" dirty="0"/>
              <a:t>Wie verhält sich ein Elektrofahrzeug, wenn die Batterie auf Null geht?</a:t>
            </a:r>
          </a:p>
          <a:p>
            <a:r>
              <a:rPr lang="de-CH" dirty="0"/>
              <a:t>Welche Meldungen gibt es? </a:t>
            </a:r>
          </a:p>
          <a:p>
            <a:r>
              <a:rPr lang="de-CH" dirty="0"/>
              <a:t>Reduziert sich die Geschwindigkeit ja nach Batteriestand? </a:t>
            </a:r>
          </a:p>
          <a:p>
            <a:r>
              <a:rPr lang="de-CH" dirty="0"/>
              <a:t>Wird zu früh oder zu spät gewarnt?</a:t>
            </a:r>
          </a:p>
        </p:txBody>
      </p:sp>
      <p:pic>
        <p:nvPicPr>
          <p:cNvPr id="9" name="Picture 8">
            <a:extLst>
              <a:ext uri="{FF2B5EF4-FFF2-40B4-BE49-F238E27FC236}">
                <a16:creationId xmlns:a16="http://schemas.microsoft.com/office/drawing/2014/main" id="{53236393-AF11-2552-BF78-D033C7EC482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030180" y="3429000"/>
            <a:ext cx="2316425" cy="1544283"/>
          </a:xfrm>
          <a:prstGeom prst="rect">
            <a:avLst/>
          </a:prstGeom>
        </p:spPr>
      </p:pic>
      <p:pic>
        <p:nvPicPr>
          <p:cNvPr id="11" name="Picture 10">
            <a:extLst>
              <a:ext uri="{FF2B5EF4-FFF2-40B4-BE49-F238E27FC236}">
                <a16:creationId xmlns:a16="http://schemas.microsoft.com/office/drawing/2014/main" id="{7FD44D5D-090C-452C-C7F3-0E09F669FA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6606" y="3344167"/>
            <a:ext cx="1790654" cy="1790654"/>
          </a:xfrm>
          <a:prstGeom prst="rect">
            <a:avLst/>
          </a:prstGeom>
        </p:spPr>
      </p:pic>
    </p:spTree>
    <p:extLst>
      <p:ext uri="{BB962C8B-B14F-4D97-AF65-F5344CB8AC3E}">
        <p14:creationId xmlns:p14="http://schemas.microsoft.com/office/powerpoint/2010/main" val="3542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4C8C-AA2A-839B-35AC-189F4DBE8790}"/>
              </a:ext>
            </a:extLst>
          </p:cNvPr>
          <p:cNvSpPr>
            <a:spLocks noGrp="1"/>
          </p:cNvSpPr>
          <p:nvPr>
            <p:ph type="title"/>
          </p:nvPr>
        </p:nvSpPr>
        <p:spPr/>
        <p:txBody>
          <a:bodyPr/>
          <a:lstStyle/>
          <a:p>
            <a:r>
              <a:rPr lang="de-CH" dirty="0"/>
              <a:t>Warum haben Zebras Streifen?</a:t>
            </a:r>
          </a:p>
        </p:txBody>
      </p:sp>
      <p:sp>
        <p:nvSpPr>
          <p:cNvPr id="3" name="Content Placeholder 2">
            <a:extLst>
              <a:ext uri="{FF2B5EF4-FFF2-40B4-BE49-F238E27FC236}">
                <a16:creationId xmlns:a16="http://schemas.microsoft.com/office/drawing/2014/main" id="{AC02BF7A-D3B4-9C70-4279-98BD8F72E335}"/>
              </a:ext>
            </a:extLst>
          </p:cNvPr>
          <p:cNvSpPr>
            <a:spLocks noGrp="1"/>
          </p:cNvSpPr>
          <p:nvPr>
            <p:ph idx="1"/>
          </p:nvPr>
        </p:nvSpPr>
        <p:spPr>
          <a:xfrm>
            <a:off x="516098" y="1093305"/>
            <a:ext cx="6292563" cy="5220684"/>
          </a:xfrm>
        </p:spPr>
        <p:txBody>
          <a:bodyPr/>
          <a:lstStyle/>
          <a:p>
            <a:pPr>
              <a:lnSpc>
                <a:spcPct val="110000"/>
              </a:lnSpc>
            </a:pPr>
            <a:r>
              <a:rPr lang="de-CH" dirty="0"/>
              <a:t>Zebras werden seltener gestochen, weil die Kontraststreifen auf ihrem Fell eine "schlechte Landebahn" darstellen, was die Insekten daran hindert, das Tier erfolgreich anzufliegen und zu stechen. Wissenschaftliche Experimente haben gezeigt, dass das Streifenmuster ein evolutionärer Vorteil ist, um sich vor lästigen und krankheitsübertragenden Blutsaugern zu schützen.</a:t>
            </a:r>
          </a:p>
          <a:p>
            <a:endParaRPr lang="de-CH" dirty="0"/>
          </a:p>
          <a:p>
            <a:r>
              <a:rPr lang="de-CH" dirty="0"/>
              <a:t>Wie? Das wisst ihr schon?</a:t>
            </a:r>
          </a:p>
          <a:p>
            <a:r>
              <a:rPr lang="de-CH" dirty="0"/>
              <a:t>Was Ihr nicht wisst, ist dass es sich belegen </a:t>
            </a:r>
            <a:br>
              <a:rPr lang="de-CH" dirty="0"/>
            </a:br>
            <a:r>
              <a:rPr lang="de-CH" dirty="0"/>
              <a:t>lässt, dass das auch für andere Tiere gilt.</a:t>
            </a:r>
          </a:p>
          <a:p>
            <a:r>
              <a:rPr lang="de-CH" dirty="0"/>
              <a:t>Zum Beispiel für Kühe!</a:t>
            </a:r>
            <a:br>
              <a:rPr lang="de-CH" dirty="0"/>
            </a:br>
            <a:r>
              <a:rPr lang="de-CH" dirty="0"/>
              <a:t>…wurde in einer Studie aus Japan </a:t>
            </a:r>
            <a:br>
              <a:rPr lang="de-CH" dirty="0"/>
            </a:br>
            <a:r>
              <a:rPr lang="de-CH" dirty="0"/>
              <a:t>festgestellt. Fast um die Hälfte weniger Stiche.</a:t>
            </a:r>
          </a:p>
        </p:txBody>
      </p:sp>
      <p:sp>
        <p:nvSpPr>
          <p:cNvPr id="4" name="Slide Number Placeholder 3">
            <a:extLst>
              <a:ext uri="{FF2B5EF4-FFF2-40B4-BE49-F238E27FC236}">
                <a16:creationId xmlns:a16="http://schemas.microsoft.com/office/drawing/2014/main" id="{A69A5202-074D-8EA0-B294-A910A2547892}"/>
              </a:ext>
            </a:extLst>
          </p:cNvPr>
          <p:cNvSpPr>
            <a:spLocks noGrp="1"/>
          </p:cNvSpPr>
          <p:nvPr>
            <p:ph type="sldNum" sz="quarter" idx="12"/>
          </p:nvPr>
        </p:nvSpPr>
        <p:spPr/>
        <p:txBody>
          <a:bodyPr/>
          <a:lstStyle/>
          <a:p>
            <a:fld id="{5A33CB2A-1702-4C1D-9CC4-8D472D39F19E}" type="slidenum">
              <a:rPr lang="en-US" smtClean="0"/>
              <a:t>50</a:t>
            </a:fld>
            <a:endParaRPr lang="en-US"/>
          </a:p>
        </p:txBody>
      </p:sp>
      <p:pic>
        <p:nvPicPr>
          <p:cNvPr id="6" name="Picture 5">
            <a:extLst>
              <a:ext uri="{FF2B5EF4-FFF2-40B4-BE49-F238E27FC236}">
                <a16:creationId xmlns:a16="http://schemas.microsoft.com/office/drawing/2014/main" id="{836E44E2-DD67-6440-324B-F0CD98F0A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5280" y="1185403"/>
            <a:ext cx="4389162" cy="2926108"/>
          </a:xfrm>
          <a:prstGeom prst="rect">
            <a:avLst/>
          </a:prstGeom>
        </p:spPr>
      </p:pic>
      <p:pic>
        <p:nvPicPr>
          <p:cNvPr id="8" name="Picture 7">
            <a:extLst>
              <a:ext uri="{FF2B5EF4-FFF2-40B4-BE49-F238E27FC236}">
                <a16:creationId xmlns:a16="http://schemas.microsoft.com/office/drawing/2014/main" id="{D444A182-5AE0-81D3-01BE-F38A0EE5BCE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53509" y="3123743"/>
            <a:ext cx="5958891" cy="3631390"/>
          </a:xfrm>
          <a:prstGeom prst="rect">
            <a:avLst/>
          </a:prstGeom>
        </p:spPr>
      </p:pic>
    </p:spTree>
    <p:extLst>
      <p:ext uri="{BB962C8B-B14F-4D97-AF65-F5344CB8AC3E}">
        <p14:creationId xmlns:p14="http://schemas.microsoft.com/office/powerpoint/2010/main" val="36795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DB46-F53D-7F36-2DF2-81D6B5169670}"/>
              </a:ext>
            </a:extLst>
          </p:cNvPr>
          <p:cNvSpPr>
            <a:spLocks noGrp="1"/>
          </p:cNvSpPr>
          <p:nvPr>
            <p:ph type="title"/>
          </p:nvPr>
        </p:nvSpPr>
        <p:spPr/>
        <p:txBody>
          <a:bodyPr/>
          <a:lstStyle/>
          <a:p>
            <a:r>
              <a:rPr lang="de-CH" dirty="0"/>
              <a:t>Angst eine Fremdsprache zu sprechen? Trink erst mal was!</a:t>
            </a:r>
          </a:p>
        </p:txBody>
      </p:sp>
      <p:sp>
        <p:nvSpPr>
          <p:cNvPr id="3" name="Content Placeholder 2">
            <a:extLst>
              <a:ext uri="{FF2B5EF4-FFF2-40B4-BE49-F238E27FC236}">
                <a16:creationId xmlns:a16="http://schemas.microsoft.com/office/drawing/2014/main" id="{CDAA5AB5-2EB5-6430-56DB-DED2C413A007}"/>
              </a:ext>
            </a:extLst>
          </p:cNvPr>
          <p:cNvSpPr>
            <a:spLocks noGrp="1"/>
          </p:cNvSpPr>
          <p:nvPr>
            <p:ph idx="1"/>
          </p:nvPr>
        </p:nvSpPr>
        <p:spPr>
          <a:xfrm>
            <a:off x="516099" y="1093305"/>
            <a:ext cx="7634560" cy="5220684"/>
          </a:xfrm>
        </p:spPr>
        <p:txBody>
          <a:bodyPr/>
          <a:lstStyle/>
          <a:p>
            <a:r>
              <a:rPr lang="de-CH" dirty="0"/>
              <a:t>Die Freiburger Psychologen </a:t>
            </a:r>
            <a:r>
              <a:rPr lang="de-CH" b="1" dirty="0"/>
              <a:t>Jessica Werthmann und Fritz Renner </a:t>
            </a:r>
            <a:r>
              <a:rPr lang="de-CH" dirty="0"/>
              <a:t>mit ihrer Forschung zu Alkohol und Fremdsprachen einen der </a:t>
            </a:r>
            <a:r>
              <a:rPr lang="de-CH" dirty="0" err="1"/>
              <a:t>ig</a:t>
            </a:r>
            <a:r>
              <a:rPr lang="de-CH" dirty="0"/>
              <a:t>-Nobel-Preis in Boston abgeräumt. </a:t>
            </a:r>
          </a:p>
          <a:p>
            <a:r>
              <a:rPr lang="de-CH" dirty="0"/>
              <a:t>An der Uni Freiburg waren 50 Studenten an einer Untersuchung involviert.</a:t>
            </a:r>
          </a:p>
          <a:p>
            <a:r>
              <a:rPr lang="de-CH" dirty="0"/>
              <a:t>Die eine Hälfte durfte Wodka mit Bitter Lemon trinken und die andere nur Wasser.</a:t>
            </a:r>
          </a:p>
          <a:p>
            <a:r>
              <a:rPr lang="de-CH" dirty="0"/>
              <a:t>Nach den Drinks haben beide Gruppen Gespräche auf Niederländisch geführt, die von Muttersprachlern bewertet wurden.</a:t>
            </a:r>
          </a:p>
          <a:p>
            <a:r>
              <a:rPr lang="de-CH" dirty="0"/>
              <a:t>„Die Auswertung ergab, dass sich die Studierenden nach dem Alkoholgenuss nicht überschätzten und besser abschnitten. Das hat uns sehr überrascht“, erzählt Renner.</a:t>
            </a:r>
          </a:p>
          <a:p>
            <a:pPr algn="r"/>
            <a:r>
              <a:rPr lang="de-CH" dirty="0"/>
              <a:t>Meine Interpretation:</a:t>
            </a:r>
          </a:p>
        </p:txBody>
      </p:sp>
      <p:sp>
        <p:nvSpPr>
          <p:cNvPr id="4" name="Slide Number Placeholder 3">
            <a:extLst>
              <a:ext uri="{FF2B5EF4-FFF2-40B4-BE49-F238E27FC236}">
                <a16:creationId xmlns:a16="http://schemas.microsoft.com/office/drawing/2014/main" id="{324D7F6F-F214-FE00-B883-BAC1D59C736E}"/>
              </a:ext>
            </a:extLst>
          </p:cNvPr>
          <p:cNvSpPr>
            <a:spLocks noGrp="1"/>
          </p:cNvSpPr>
          <p:nvPr>
            <p:ph type="sldNum" sz="quarter" idx="12"/>
          </p:nvPr>
        </p:nvSpPr>
        <p:spPr/>
        <p:txBody>
          <a:bodyPr/>
          <a:lstStyle/>
          <a:p>
            <a:fld id="{5A33CB2A-1702-4C1D-9CC4-8D472D39F19E}" type="slidenum">
              <a:rPr lang="en-US" smtClean="0"/>
              <a:t>51</a:t>
            </a:fld>
            <a:endParaRPr lang="en-US"/>
          </a:p>
        </p:txBody>
      </p:sp>
      <p:pic>
        <p:nvPicPr>
          <p:cNvPr id="6" name="Picture 5">
            <a:extLst>
              <a:ext uri="{FF2B5EF4-FFF2-40B4-BE49-F238E27FC236}">
                <a16:creationId xmlns:a16="http://schemas.microsoft.com/office/drawing/2014/main" id="{416ABD5C-96E6-C939-D6AC-26BFF4CA3A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5158" y="1144644"/>
            <a:ext cx="3701537" cy="215511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20D68B4-8424-E35C-71E3-719C6EB08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5157" y="3775402"/>
            <a:ext cx="3701538" cy="2215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AB0F-5356-9A25-0650-CAF0A258EB7F}"/>
              </a:ext>
            </a:extLst>
          </p:cNvPr>
          <p:cNvSpPr>
            <a:spLocks noGrp="1"/>
          </p:cNvSpPr>
          <p:nvPr>
            <p:ph type="title"/>
          </p:nvPr>
        </p:nvSpPr>
        <p:spPr/>
        <p:txBody>
          <a:bodyPr/>
          <a:lstStyle/>
          <a:p>
            <a:r>
              <a:rPr lang="de-CH" dirty="0"/>
              <a:t>Zahngesundheit</a:t>
            </a:r>
          </a:p>
        </p:txBody>
      </p:sp>
      <p:sp>
        <p:nvSpPr>
          <p:cNvPr id="3" name="Content Placeholder 2">
            <a:extLst>
              <a:ext uri="{FF2B5EF4-FFF2-40B4-BE49-F238E27FC236}">
                <a16:creationId xmlns:a16="http://schemas.microsoft.com/office/drawing/2014/main" id="{32B9B772-265F-8307-453D-03973FBF4233}"/>
              </a:ext>
            </a:extLst>
          </p:cNvPr>
          <p:cNvSpPr>
            <a:spLocks noGrp="1"/>
          </p:cNvSpPr>
          <p:nvPr>
            <p:ph idx="1"/>
          </p:nvPr>
        </p:nvSpPr>
        <p:spPr/>
        <p:txBody>
          <a:bodyPr/>
          <a:lstStyle/>
          <a:p>
            <a:r>
              <a:rPr lang="de-CH" dirty="0"/>
              <a:t>Zahngesundheit hängt von mehreren Faktoren ab: </a:t>
            </a:r>
          </a:p>
          <a:p>
            <a:pPr lvl="1"/>
            <a:r>
              <a:rPr lang="de-CH" dirty="0"/>
              <a:t>Hygiene (z. B. Zahnseide) ist wichtig, aber auch </a:t>
            </a:r>
          </a:p>
          <a:p>
            <a:pPr lvl="1"/>
            <a:r>
              <a:rPr lang="de-CH" dirty="0"/>
              <a:t>Genetik spielt eine große Rolle.</a:t>
            </a:r>
          </a:p>
          <a:p>
            <a:r>
              <a:rPr lang="de-CH" dirty="0"/>
              <a:t>Zahnschmelz ist entscheidend für gesunde Zähne, </a:t>
            </a:r>
            <a:br>
              <a:rPr lang="de-CH" dirty="0"/>
            </a:br>
            <a:r>
              <a:rPr lang="de-CH" b="1" dirty="0"/>
              <a:t>aber wenn er einmal zerstört ist, kann er sich nicht regenerieren</a:t>
            </a:r>
            <a:r>
              <a:rPr lang="de-CH" dirty="0"/>
              <a:t>.</a:t>
            </a:r>
          </a:p>
          <a:p>
            <a:r>
              <a:rPr lang="de-CH" dirty="0"/>
              <a:t>Forscher am </a:t>
            </a:r>
            <a:r>
              <a:rPr lang="de-CH" dirty="0" err="1"/>
              <a:t>King’s</a:t>
            </a:r>
            <a:r>
              <a:rPr lang="de-CH" dirty="0"/>
              <a:t> College London haben eine neue chemische Methode entdeckt:</a:t>
            </a:r>
          </a:p>
          <a:p>
            <a:pPr lvl="1"/>
            <a:r>
              <a:rPr lang="de-CH" dirty="0"/>
              <a:t>Keratin  reagiert mit Mineralien im Speichel.</a:t>
            </a:r>
          </a:p>
          <a:p>
            <a:pPr lvl="1"/>
            <a:r>
              <a:rPr lang="de-CH" dirty="0"/>
              <a:t>Dabei bildet sich eine Schutzschicht, die dem Zahnschmelz funktional ähnelt, wenn auch nicht identisch.</a:t>
            </a:r>
          </a:p>
          <a:p>
            <a:pPr lvl="1"/>
            <a:r>
              <a:rPr lang="de-CH" dirty="0"/>
              <a:t>Diese Schicht schützt die Zähne und kann mit der Zeit dicker werden. Man kann ihn also über die Zeit aufbauen!</a:t>
            </a:r>
          </a:p>
          <a:p>
            <a:r>
              <a:rPr lang="de-CH" dirty="0"/>
              <a:t>Das Verfahren ist noch im Versuchsstadium, soll aber perspektivisch in Zahnpasta integriert werden – günstig, biologisch und effektiv.</a:t>
            </a:r>
          </a:p>
          <a:p>
            <a:r>
              <a:rPr lang="de-CH" b="1" dirty="0"/>
              <a:t>Somit werden wir zukünftig unsere abgeschnittenen Zehennägel aufbewahren und verarbeiten.</a:t>
            </a:r>
          </a:p>
          <a:p>
            <a:r>
              <a:rPr lang="de-CH" b="1" dirty="0"/>
              <a:t>Nägelkauen muss jetzt doch gesellschaftlich anerkannt werden!</a:t>
            </a:r>
          </a:p>
        </p:txBody>
      </p:sp>
      <p:sp>
        <p:nvSpPr>
          <p:cNvPr id="4" name="Slide Number Placeholder 3">
            <a:extLst>
              <a:ext uri="{FF2B5EF4-FFF2-40B4-BE49-F238E27FC236}">
                <a16:creationId xmlns:a16="http://schemas.microsoft.com/office/drawing/2014/main" id="{3D26EDFD-7260-7617-F73E-C3875344AC47}"/>
              </a:ext>
            </a:extLst>
          </p:cNvPr>
          <p:cNvSpPr>
            <a:spLocks noGrp="1"/>
          </p:cNvSpPr>
          <p:nvPr>
            <p:ph type="sldNum" sz="quarter" idx="12"/>
          </p:nvPr>
        </p:nvSpPr>
        <p:spPr/>
        <p:txBody>
          <a:bodyPr/>
          <a:lstStyle/>
          <a:p>
            <a:fld id="{5A33CB2A-1702-4C1D-9CC4-8D472D39F19E}" type="slidenum">
              <a:rPr lang="en-US" smtClean="0"/>
              <a:t>52</a:t>
            </a:fld>
            <a:endParaRPr lang="en-US"/>
          </a:p>
        </p:txBody>
      </p:sp>
      <p:sp>
        <p:nvSpPr>
          <p:cNvPr id="6" name="Rectangle 5">
            <a:extLst>
              <a:ext uri="{FF2B5EF4-FFF2-40B4-BE49-F238E27FC236}">
                <a16:creationId xmlns:a16="http://schemas.microsoft.com/office/drawing/2014/main" id="{AF71DAEE-AECF-BBCD-04FB-6724B1B58EC2}"/>
              </a:ext>
            </a:extLst>
          </p:cNvPr>
          <p:cNvSpPr/>
          <p:nvPr/>
        </p:nvSpPr>
        <p:spPr>
          <a:xfrm>
            <a:off x="1071154" y="3429000"/>
            <a:ext cx="790303" cy="38535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Picture 7">
            <a:extLst>
              <a:ext uri="{FF2B5EF4-FFF2-40B4-BE49-F238E27FC236}">
                <a16:creationId xmlns:a16="http://schemas.microsoft.com/office/drawing/2014/main" id="{8D36593E-4733-79FA-D7A2-733397FB6E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2626" y="203931"/>
            <a:ext cx="3520185" cy="1980104"/>
          </a:xfrm>
          <a:prstGeom prst="rect">
            <a:avLst/>
          </a:prstGeom>
        </p:spPr>
      </p:pic>
      <p:sp>
        <p:nvSpPr>
          <p:cNvPr id="9" name="Rectangle: Rounded Corners 8">
            <a:extLst>
              <a:ext uri="{FF2B5EF4-FFF2-40B4-BE49-F238E27FC236}">
                <a16:creationId xmlns:a16="http://schemas.microsoft.com/office/drawing/2014/main" id="{83A86B6B-2943-8790-81EA-7BBB791C995D}"/>
              </a:ext>
            </a:extLst>
          </p:cNvPr>
          <p:cNvSpPr/>
          <p:nvPr/>
        </p:nvSpPr>
        <p:spPr>
          <a:xfrm>
            <a:off x="4670785" y="2259874"/>
            <a:ext cx="2850428" cy="23382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Und der Spruch «Der/Die hat Haare auf den Zähnen» bekommt eine ganz neue Bedeutung</a:t>
            </a:r>
          </a:p>
        </p:txBody>
      </p:sp>
    </p:spTree>
    <p:extLst>
      <p:ext uri="{BB962C8B-B14F-4D97-AF65-F5344CB8AC3E}">
        <p14:creationId xmlns:p14="http://schemas.microsoft.com/office/powerpoint/2010/main" val="120290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additive="base">
                                        <p:cTn id="1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 calcmode="lin" valueType="num">
                                      <p:cBhvr additive="base">
                                        <p:cTn id="1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6D72-0542-9F2C-16A8-2DBCB25E2B55}"/>
              </a:ext>
            </a:extLst>
          </p:cNvPr>
          <p:cNvSpPr>
            <a:spLocks noGrp="1"/>
          </p:cNvSpPr>
          <p:nvPr>
            <p:ph type="title"/>
          </p:nvPr>
        </p:nvSpPr>
        <p:spPr/>
        <p:txBody>
          <a:bodyPr/>
          <a:lstStyle/>
          <a:p>
            <a:r>
              <a:rPr lang="de-CH" dirty="0"/>
              <a:t>Neue Karriere-Option für Hunde</a:t>
            </a:r>
          </a:p>
        </p:txBody>
      </p:sp>
      <p:sp>
        <p:nvSpPr>
          <p:cNvPr id="3" name="Content Placeholder 2">
            <a:extLst>
              <a:ext uri="{FF2B5EF4-FFF2-40B4-BE49-F238E27FC236}">
                <a16:creationId xmlns:a16="http://schemas.microsoft.com/office/drawing/2014/main" id="{D66A5216-2990-BB35-8A98-E82AE0C931DA}"/>
              </a:ext>
            </a:extLst>
          </p:cNvPr>
          <p:cNvSpPr>
            <a:spLocks noGrp="1"/>
          </p:cNvSpPr>
          <p:nvPr>
            <p:ph idx="1"/>
          </p:nvPr>
        </p:nvSpPr>
        <p:spPr>
          <a:xfrm>
            <a:off x="516097" y="1093305"/>
            <a:ext cx="6384385" cy="5044358"/>
          </a:xfrm>
        </p:spPr>
        <p:txBody>
          <a:bodyPr/>
          <a:lstStyle/>
          <a:p>
            <a:r>
              <a:rPr lang="de-CH" dirty="0"/>
              <a:t>Laura Müller bietet einen neuen Karrierepfad für zu wenig ausgelastete Vierbeiner an. Regelmässiges Einkommen garantiert!</a:t>
            </a:r>
          </a:p>
          <a:p>
            <a:endParaRPr lang="de-CH" dirty="0"/>
          </a:p>
          <a:p>
            <a:r>
              <a:rPr lang="de-CH" dirty="0"/>
              <a:t>Was weniger bekannt ist: Es gibt in der weitgefächerten Erotikbranche ein blühendes Geschäft mit…</a:t>
            </a:r>
          </a:p>
          <a:p>
            <a:r>
              <a:rPr lang="de-CH" dirty="0"/>
              <a:t>…getragener Unterwäsche </a:t>
            </a:r>
          </a:p>
          <a:p>
            <a:r>
              <a:rPr lang="de-CH" dirty="0"/>
              <a:t>Und natürlich sind auch hier jede Menge Betrüger am Werk.</a:t>
            </a:r>
          </a:p>
          <a:p>
            <a:r>
              <a:rPr lang="de-CH" dirty="0"/>
              <a:t>Deshalb gibt es jetzt die neue Position für die «Höschen-Qualitätskontrolle» in Form einer Hundenase.</a:t>
            </a:r>
          </a:p>
          <a:p>
            <a:r>
              <a:rPr lang="de-CH" dirty="0"/>
              <a:t>Falls ihr nicht auf Fetisch steht, geht Euch das zwar buchstäblich am Arsch vorbei, es war aber trotzdem eine Meldung wert.</a:t>
            </a:r>
          </a:p>
        </p:txBody>
      </p:sp>
      <p:sp>
        <p:nvSpPr>
          <p:cNvPr id="4" name="Slide Number Placeholder 3">
            <a:extLst>
              <a:ext uri="{FF2B5EF4-FFF2-40B4-BE49-F238E27FC236}">
                <a16:creationId xmlns:a16="http://schemas.microsoft.com/office/drawing/2014/main" id="{59EBB280-4730-53EA-DA01-F1AD87D3B389}"/>
              </a:ext>
            </a:extLst>
          </p:cNvPr>
          <p:cNvSpPr>
            <a:spLocks noGrp="1"/>
          </p:cNvSpPr>
          <p:nvPr>
            <p:ph type="sldNum" sz="quarter" idx="12"/>
          </p:nvPr>
        </p:nvSpPr>
        <p:spPr/>
        <p:txBody>
          <a:bodyPr/>
          <a:lstStyle/>
          <a:p>
            <a:fld id="{5A33CB2A-1702-4C1D-9CC4-8D472D39F19E}" type="slidenum">
              <a:rPr lang="en-US" smtClean="0"/>
              <a:t>53</a:t>
            </a:fld>
            <a:endParaRPr lang="en-US"/>
          </a:p>
        </p:txBody>
      </p:sp>
      <p:pic>
        <p:nvPicPr>
          <p:cNvPr id="7" name="Picture 6">
            <a:extLst>
              <a:ext uri="{FF2B5EF4-FFF2-40B4-BE49-F238E27FC236}">
                <a16:creationId xmlns:a16="http://schemas.microsoft.com/office/drawing/2014/main" id="{832CD467-FB1D-CEE8-B577-23988B90BF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0483" y="1019655"/>
            <a:ext cx="5086212" cy="2543106"/>
          </a:xfrm>
          <a:prstGeom prst="rect">
            <a:avLst/>
          </a:prstGeom>
        </p:spPr>
      </p:pic>
      <p:pic>
        <p:nvPicPr>
          <p:cNvPr id="9" name="Picture 8">
            <a:extLst>
              <a:ext uri="{FF2B5EF4-FFF2-40B4-BE49-F238E27FC236}">
                <a16:creationId xmlns:a16="http://schemas.microsoft.com/office/drawing/2014/main" id="{11633650-06DB-7E62-0C1F-D5BE3ACBA0F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67746" y="3121334"/>
            <a:ext cx="2927395" cy="3542602"/>
          </a:xfrm>
          <a:prstGeom prst="rect">
            <a:avLst/>
          </a:prstGeom>
        </p:spPr>
      </p:pic>
      <p:pic>
        <p:nvPicPr>
          <p:cNvPr id="11" name="Picture 10">
            <a:extLst>
              <a:ext uri="{FF2B5EF4-FFF2-40B4-BE49-F238E27FC236}">
                <a16:creationId xmlns:a16="http://schemas.microsoft.com/office/drawing/2014/main" id="{BFFA180A-4895-6022-D738-C92E161AF1F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45354" y="3671992"/>
            <a:ext cx="1319784" cy="698957"/>
          </a:xfrm>
          <a:prstGeom prst="rect">
            <a:avLst/>
          </a:prstGeom>
        </p:spPr>
      </p:pic>
    </p:spTree>
    <p:extLst>
      <p:ext uri="{BB962C8B-B14F-4D97-AF65-F5344CB8AC3E}">
        <p14:creationId xmlns:p14="http://schemas.microsoft.com/office/powerpoint/2010/main" val="31896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86E9BF-D837-2AB0-BF9A-F6668CCCCA7E}"/>
              </a:ext>
            </a:extLst>
          </p:cNvPr>
          <p:cNvSpPr>
            <a:spLocks noGrp="1"/>
          </p:cNvSpPr>
          <p:nvPr>
            <p:ph idx="1"/>
          </p:nvPr>
        </p:nvSpPr>
        <p:spPr>
          <a:xfrm>
            <a:off x="6268996" y="1085353"/>
            <a:ext cx="5610830" cy="5580918"/>
          </a:xfrm>
        </p:spPr>
        <p:txBody>
          <a:bodyPr vert="horz" lIns="91440" tIns="45720" rIns="91440" bIns="45720" rtlCol="0">
            <a:noAutofit/>
          </a:bodyPr>
          <a:lstStyle/>
          <a:p>
            <a:r>
              <a:rPr lang="en-US" b="1" dirty="0">
                <a:latin typeface="Arial" panose="020B0604020202020204" pitchFamily="34" charset="0"/>
                <a:cs typeface="Arial" panose="020B0604020202020204" pitchFamily="34" charset="0"/>
              </a:rPr>
              <a:t>Thema </a:t>
            </a:r>
            <a:r>
              <a:rPr lang="en-US" b="1" dirty="0" err="1">
                <a:latin typeface="Arial" panose="020B0604020202020204" pitchFamily="34" charset="0"/>
                <a:cs typeface="Arial" panose="020B0604020202020204" pitchFamily="34" charset="0"/>
              </a:rPr>
              <a:t>Schockanrufe</a:t>
            </a:r>
            <a:endParaRPr lang="en-US" b="1" dirty="0">
              <a:latin typeface="Arial" panose="020B0604020202020204" pitchFamily="34" charset="0"/>
              <a:cs typeface="Arial" panose="020B0604020202020204" pitchFamily="34" charset="0"/>
            </a:endParaRPr>
          </a:p>
          <a:p>
            <a:r>
              <a:rPr lang="de-CH" sz="1400" dirty="0">
                <a:latin typeface="Arial" panose="020B0604020202020204" pitchFamily="34" charset="0"/>
                <a:cs typeface="Arial" panose="020B0604020202020204" pitchFamily="34" charset="0"/>
                <a:hlinkClick r:id="rId2"/>
              </a:rPr>
              <a:t>https://www.nzz.ch/wirtschaft/karrierekiller-kinder-neue-analyse-des-bundesrats-zeigt-wie-stark-nachwuchs-die-lohnentwicklung-bei-muettern-bremst-ld.1899706</a:t>
            </a:r>
            <a:r>
              <a:rPr lang="de-CH" sz="1400" dirty="0">
                <a:latin typeface="Arial" panose="020B0604020202020204" pitchFamily="34" charset="0"/>
                <a:cs typeface="Arial" panose="020B0604020202020204" pitchFamily="34" charset="0"/>
              </a:rPr>
              <a:t> </a:t>
            </a:r>
          </a:p>
          <a:p>
            <a:r>
              <a:rPr lang="it-IT" sz="1400" dirty="0">
                <a:latin typeface="Arial" panose="020B0604020202020204" pitchFamily="34" charset="0"/>
                <a:cs typeface="Arial" panose="020B0604020202020204" pitchFamily="34" charset="0"/>
              </a:rPr>
              <a:t>Audio: </a:t>
            </a:r>
            <a:r>
              <a:rPr lang="it-IT" sz="1400" dirty="0">
                <a:latin typeface="Arial" panose="020B0604020202020204" pitchFamily="34" charset="0"/>
                <a:cs typeface="Arial" panose="020B0604020202020204" pitchFamily="34" charset="0"/>
                <a:hlinkClick r:id="rId3"/>
              </a:rPr>
              <a:t>https://www.polizei.hamburg/geschockt-abgezockt</a:t>
            </a:r>
            <a:r>
              <a:rPr lang="it-IT" sz="1400" dirty="0">
                <a:latin typeface="Arial" panose="020B0604020202020204" pitchFamily="34" charset="0"/>
                <a:cs typeface="Arial" panose="020B0604020202020204" pitchFamily="34" charset="0"/>
              </a:rPr>
              <a:t>  </a:t>
            </a:r>
          </a:p>
          <a:p>
            <a:r>
              <a:rPr lang="it-IT" sz="1400" dirty="0">
                <a:latin typeface="Arial" panose="020B0604020202020204" pitchFamily="34" charset="0"/>
                <a:cs typeface="Arial" panose="020B0604020202020204" pitchFamily="34" charset="0"/>
              </a:rPr>
              <a:t>Video: </a:t>
            </a:r>
            <a:r>
              <a:rPr lang="it-IT" sz="1400" dirty="0">
                <a:latin typeface="Arial" panose="020B0604020202020204" pitchFamily="34" charset="0"/>
                <a:cs typeface="Arial" panose="020B0604020202020204" pitchFamily="34" charset="0"/>
                <a:hlinkClick r:id="rId4"/>
              </a:rPr>
              <a:t>https://www.br.de/radio/bayern1/schockanruf-100.html</a:t>
            </a:r>
            <a:r>
              <a:rPr lang="it-IT" sz="1400" dirty="0">
                <a:latin typeface="Arial" panose="020B0604020202020204" pitchFamily="34" charset="0"/>
                <a:cs typeface="Arial" panose="020B0604020202020204" pitchFamily="34" charset="0"/>
              </a:rPr>
              <a:t>  </a:t>
            </a:r>
          </a:p>
          <a:p>
            <a:r>
              <a:rPr lang="it-IT" sz="1400" dirty="0">
                <a:latin typeface="Arial" panose="020B0604020202020204" pitchFamily="34" charset="0"/>
                <a:cs typeface="Arial" panose="020B0604020202020204" pitchFamily="34" charset="0"/>
              </a:rPr>
              <a:t>Film (CHF 3.90) </a:t>
            </a:r>
            <a:r>
              <a:rPr lang="it-IT" sz="1400" dirty="0">
                <a:latin typeface="Arial" panose="020B0604020202020204" pitchFamily="34" charset="0"/>
                <a:cs typeface="Arial" panose="020B0604020202020204" pitchFamily="34" charset="0"/>
                <a:hlinkClick r:id="rId5"/>
              </a:rPr>
              <a:t>https://www.enkeltrickbetrueger.ch/</a:t>
            </a:r>
            <a:r>
              <a:rPr lang="it-IT" sz="1400" dirty="0">
                <a:latin typeface="Arial" panose="020B0604020202020204" pitchFamily="34" charset="0"/>
                <a:cs typeface="Arial" panose="020B0604020202020204" pitchFamily="34" charset="0"/>
              </a:rPr>
              <a:t>  </a:t>
            </a:r>
          </a:p>
          <a:p>
            <a:r>
              <a:rPr lang="it-IT" sz="1400" dirty="0">
                <a:latin typeface="Arial" panose="020B0604020202020204" pitchFamily="34" charset="0"/>
                <a:cs typeface="Arial" panose="020B0604020202020204" pitchFamily="34" charset="0"/>
                <a:hlinkClick r:id="rId6"/>
              </a:rPr>
              <a:t>https://www.br.de/nachrichten/deutschland-welt/schockanruf-und-enkeltrick-wie-betrueger-millionen-erbeuten,UPpp4co</a:t>
            </a:r>
            <a:r>
              <a:rPr lang="it-IT" sz="1400" dirty="0">
                <a:latin typeface="Arial" panose="020B0604020202020204" pitchFamily="34" charset="0"/>
                <a:cs typeface="Arial" panose="020B0604020202020204" pitchFamily="34" charset="0"/>
              </a:rPr>
              <a:t> </a:t>
            </a:r>
          </a:p>
          <a:p>
            <a:r>
              <a:rPr lang="it-IT" sz="1400" dirty="0">
                <a:latin typeface="Arial" panose="020B0604020202020204" pitchFamily="34" charset="0"/>
                <a:cs typeface="Arial" panose="020B0604020202020204" pitchFamily="34" charset="0"/>
                <a:hlinkClick r:id="rId7"/>
              </a:rPr>
              <a:t>https://www1.wdr.de/nachrichten/schockanrufe-telefon-betrug-100.html</a:t>
            </a:r>
            <a:r>
              <a:rPr lang="it-IT" sz="1400" dirty="0">
                <a:latin typeface="Arial" panose="020B0604020202020204" pitchFamily="34" charset="0"/>
                <a:cs typeface="Arial" panose="020B0604020202020204" pitchFamily="34" charset="0"/>
              </a:rPr>
              <a:t>  </a:t>
            </a:r>
          </a:p>
          <a:p>
            <a:endParaRPr lang="de-CH" sz="1400"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9AF8EB7-FD62-6B27-EEDE-15E09085759A}"/>
              </a:ext>
            </a:extLst>
          </p:cNvPr>
          <p:cNvSpPr>
            <a:spLocks noGrp="1"/>
          </p:cNvSpPr>
          <p:nvPr>
            <p:ph type="body" sz="half" idx="2"/>
          </p:nvPr>
        </p:nvSpPr>
        <p:spPr>
          <a:xfrm>
            <a:off x="520810" y="1085353"/>
            <a:ext cx="5402195" cy="5521924"/>
          </a:xfrm>
        </p:spPr>
        <p:txBody>
          <a:bodyPr>
            <a:noAutofit/>
          </a:bodyPr>
          <a:lstStyle/>
          <a:p>
            <a:r>
              <a:rPr lang="en-US" b="1" dirty="0">
                <a:latin typeface="Arial" panose="020B0604020202020204" pitchFamily="34" charset="0"/>
                <a:cs typeface="Arial" panose="020B0604020202020204" pitchFamily="34" charset="0"/>
              </a:rPr>
              <a:t>Thema </a:t>
            </a:r>
            <a:r>
              <a:rPr lang="en-US" b="1" dirty="0" err="1">
                <a:latin typeface="Arial" panose="020B0604020202020204" pitchFamily="34" charset="0"/>
                <a:cs typeface="Arial" panose="020B0604020202020204" pitchFamily="34" charset="0"/>
              </a:rPr>
              <a:t>Elektromobilität</a:t>
            </a:r>
            <a:endParaRPr lang="en-US" b="1" dirty="0">
              <a:latin typeface="Arial" panose="020B0604020202020204" pitchFamily="34" charset="0"/>
              <a:cs typeface="Arial" panose="020B0604020202020204" pitchFamily="34" charset="0"/>
            </a:endParaRPr>
          </a:p>
          <a:p>
            <a:r>
              <a:rPr lang="de-CH" sz="1400" u="sng" dirty="0">
                <a:hlinkClick r:id="rId8"/>
              </a:rPr>
              <a:t>https://www.heise.de/ratgeber/Praxistest-mit-sechs-Elektroautos-Akkus-bis-zum-Stillstand-leerfahren-10375914.html?seite=all</a:t>
            </a:r>
            <a:r>
              <a:rPr lang="de-CH" sz="1400" u="sng" dirty="0"/>
              <a:t> </a:t>
            </a:r>
          </a:p>
          <a:p>
            <a:r>
              <a:rPr lang="de-CH" sz="1400" u="sng" dirty="0">
                <a:hlinkClick r:id="rId9"/>
              </a:rPr>
              <a:t>https://www.youtube.com/watch?v=duR5bnh6iX8</a:t>
            </a:r>
            <a:r>
              <a:rPr lang="de-CH" sz="1400" u="sng" dirty="0"/>
              <a:t> </a:t>
            </a:r>
          </a:p>
          <a:p>
            <a:endParaRPr lang="en-US" sz="1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Thema </a:t>
            </a:r>
            <a:r>
              <a:rPr lang="en-US" b="1" dirty="0" err="1">
                <a:latin typeface="Arial" panose="020B0604020202020204" pitchFamily="34" charset="0"/>
                <a:cs typeface="Arial" panose="020B0604020202020204" pitchFamily="34" charset="0"/>
              </a:rPr>
              <a:t>Tödlichstes</a:t>
            </a:r>
            <a:r>
              <a:rPr lang="en-US" b="1" dirty="0">
                <a:latin typeface="Arial" panose="020B0604020202020204" pitchFamily="34" charset="0"/>
                <a:cs typeface="Arial" panose="020B0604020202020204" pitchFamily="34" charset="0"/>
              </a:rPr>
              <a:t> Tier</a:t>
            </a:r>
          </a:p>
          <a:p>
            <a:r>
              <a:rPr lang="de-CH" sz="1400" dirty="0">
                <a:latin typeface="Arial" panose="020B0604020202020204" pitchFamily="34" charset="0"/>
                <a:cs typeface="Arial" panose="020B0604020202020204" pitchFamily="34" charset="0"/>
                <a:hlinkClick r:id="rId10"/>
              </a:rPr>
              <a:t>https://www.nzz.ch/meinung/tropische-viren-in-muecken-europa-muss-umdenken-ld.1899333</a:t>
            </a:r>
            <a:endParaRPr lang="de-CH" sz="1400" dirty="0">
              <a:latin typeface="Arial" panose="020B0604020202020204" pitchFamily="34" charset="0"/>
              <a:cs typeface="Arial" panose="020B0604020202020204" pitchFamily="34" charset="0"/>
            </a:endParaRPr>
          </a:p>
          <a:p>
            <a:r>
              <a:rPr lang="de-CH" sz="1400" dirty="0">
                <a:latin typeface="Arial" panose="020B0604020202020204" pitchFamily="34" charset="0"/>
                <a:cs typeface="Arial" panose="020B0604020202020204" pitchFamily="34" charset="0"/>
                <a:hlinkClick r:id="rId11"/>
              </a:rPr>
              <a:t>https://tropeninstitut.de/aktuelle-krankheitsmeldungen/07.07.2025-europa-dengue</a:t>
            </a:r>
            <a:r>
              <a:rPr lang="de-CH" sz="1400" dirty="0">
                <a:latin typeface="Arial" panose="020B0604020202020204" pitchFamily="34" charset="0"/>
                <a:cs typeface="Arial" panose="020B0604020202020204" pitchFamily="34" charset="0"/>
              </a:rPr>
              <a:t>   </a:t>
            </a:r>
          </a:p>
          <a:p>
            <a:r>
              <a:rPr lang="de-CH" sz="1400" dirty="0">
                <a:latin typeface="Arial" panose="020B0604020202020204" pitchFamily="34" charset="0"/>
                <a:cs typeface="Arial" panose="020B0604020202020204" pitchFamily="34" charset="0"/>
                <a:hlinkClick r:id="rId12"/>
              </a:rPr>
              <a:t>https://www.srf.ch/sendungen/kassensturz-espresso/tests/gesundheit/test-anti-mueckenspray-mueckenschutzsprays-schlecht-bis-schaedlich-fuer-die-haut</a:t>
            </a:r>
            <a:r>
              <a:rPr lang="de-CH" sz="1400" dirty="0">
                <a:latin typeface="Arial" panose="020B0604020202020204" pitchFamily="34" charset="0"/>
                <a:cs typeface="Arial" panose="020B0604020202020204" pitchFamily="34" charset="0"/>
              </a:rPr>
              <a:t>  </a:t>
            </a:r>
          </a:p>
          <a:p>
            <a:endParaRPr lang="de-CH" sz="1400" dirty="0">
              <a:latin typeface="Arial" panose="020B0604020202020204" pitchFamily="34" charset="0"/>
              <a:cs typeface="Arial" panose="020B0604020202020204" pitchFamily="34" charset="0"/>
            </a:endParaRPr>
          </a:p>
          <a:p>
            <a:endParaRPr lang="de-CH" sz="1400" u="sng" dirty="0"/>
          </a:p>
          <a:p>
            <a:endParaRPr lang="en-US" sz="16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3A07C75-C2E7-5DB7-A9E5-1F719A89FCC7}"/>
              </a:ext>
            </a:extLst>
          </p:cNvPr>
          <p:cNvSpPr>
            <a:spLocks noGrp="1"/>
          </p:cNvSpPr>
          <p:nvPr>
            <p:ph type="title"/>
          </p:nvPr>
        </p:nvSpPr>
        <p:spPr/>
        <p:txBody>
          <a:bodyPr/>
          <a:lstStyle/>
          <a:p>
            <a:r>
              <a:rPr lang="en-US" dirty="0" err="1"/>
              <a:t>Quellen</a:t>
            </a:r>
            <a:endParaRPr lang="de-CH" dirty="0"/>
          </a:p>
        </p:txBody>
      </p:sp>
      <p:sp>
        <p:nvSpPr>
          <p:cNvPr id="5" name="Slide Number Placeholder 4">
            <a:extLst>
              <a:ext uri="{FF2B5EF4-FFF2-40B4-BE49-F238E27FC236}">
                <a16:creationId xmlns:a16="http://schemas.microsoft.com/office/drawing/2014/main" id="{FFA7746D-3E8A-9541-71FC-C707331C6248}"/>
              </a:ext>
            </a:extLst>
          </p:cNvPr>
          <p:cNvSpPr>
            <a:spLocks noGrp="1"/>
          </p:cNvSpPr>
          <p:nvPr>
            <p:ph type="sldNum" sz="quarter" idx="12"/>
          </p:nvPr>
        </p:nvSpPr>
        <p:spPr/>
        <p:txBody>
          <a:bodyPr/>
          <a:lstStyle/>
          <a:p>
            <a:fld id="{5A33CB2A-1702-4C1D-9CC4-8D472D39F19E}" type="slidenum">
              <a:rPr lang="en-US" smtClean="0"/>
              <a:t>54</a:t>
            </a:fld>
            <a:endParaRPr lang="en-US"/>
          </a:p>
        </p:txBody>
      </p:sp>
    </p:spTree>
    <p:extLst>
      <p:ext uri="{BB962C8B-B14F-4D97-AF65-F5344CB8AC3E}">
        <p14:creationId xmlns:p14="http://schemas.microsoft.com/office/powerpoint/2010/main" val="2925723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86E9BF-D837-2AB0-BF9A-F6668CCCCA7E}"/>
              </a:ext>
            </a:extLst>
          </p:cNvPr>
          <p:cNvSpPr>
            <a:spLocks noGrp="1"/>
          </p:cNvSpPr>
          <p:nvPr>
            <p:ph idx="1"/>
          </p:nvPr>
        </p:nvSpPr>
        <p:spPr>
          <a:xfrm>
            <a:off x="6268996" y="1085353"/>
            <a:ext cx="5415445" cy="5228636"/>
          </a:xfrm>
        </p:spPr>
        <p:txBody>
          <a:bodyPr vert="horz" lIns="91440" tIns="45720" rIns="91440" bIns="45720" rtlCol="0">
            <a:noAutofit/>
          </a:bodyPr>
          <a:lstStyle/>
          <a:p>
            <a:pPr>
              <a:lnSpc>
                <a:spcPct val="115000"/>
              </a:lnSpc>
              <a:spcAft>
                <a:spcPts val="300"/>
              </a:spcAft>
            </a:pPr>
            <a:r>
              <a:rPr lang="en-US" b="1" dirty="0" err="1">
                <a:latin typeface="Arial" panose="020B0604020202020204" pitchFamily="34" charset="0"/>
                <a:cs typeface="Arial" panose="020B0604020202020204" pitchFamily="34" charset="0"/>
              </a:rPr>
              <a:t>Kurznachrichten</a:t>
            </a:r>
            <a:r>
              <a:rPr lang="en-US" b="1" dirty="0">
                <a:latin typeface="Arial" panose="020B0604020202020204" pitchFamily="34" charset="0"/>
                <a:cs typeface="Arial" panose="020B0604020202020204" pitchFamily="34" charset="0"/>
              </a:rPr>
              <a:t> und </a:t>
            </a:r>
            <a:r>
              <a:rPr lang="en-US" b="1" dirty="0" err="1">
                <a:latin typeface="Arial" panose="020B0604020202020204" pitchFamily="34" charset="0"/>
                <a:cs typeface="Arial" panose="020B0604020202020204" pitchFamily="34" charset="0"/>
              </a:rPr>
              <a:t>Kurioses</a:t>
            </a:r>
            <a:endParaRPr lang="en-US" b="1" dirty="0">
              <a:latin typeface="Arial" panose="020B0604020202020204" pitchFamily="34" charset="0"/>
              <a:cs typeface="Arial" panose="020B0604020202020204" pitchFamily="34" charset="0"/>
            </a:endParaRPr>
          </a:p>
          <a:p>
            <a:pPr>
              <a:lnSpc>
                <a:spcPct val="115000"/>
              </a:lnSpc>
              <a:spcAft>
                <a:spcPts val="300"/>
              </a:spcAft>
            </a:pPr>
            <a:r>
              <a:rPr lang="de-CH" sz="1600" dirty="0">
                <a:hlinkClick r:id="rId2"/>
              </a:rPr>
              <a:t>https://en.wikipedia.org/wiki/William_Phelps_Eno</a:t>
            </a:r>
            <a:r>
              <a:rPr lang="de-CH" sz="1600" dirty="0"/>
              <a:t> </a:t>
            </a:r>
            <a:endParaRPr lang="x-none" sz="1600" dirty="0"/>
          </a:p>
          <a:p>
            <a:pPr>
              <a:lnSpc>
                <a:spcPct val="115000"/>
              </a:lnSpc>
              <a:spcAft>
                <a:spcPts val="300"/>
              </a:spcAft>
            </a:pPr>
            <a:r>
              <a:rPr lang="en-US" sz="1600" dirty="0">
                <a:latin typeface="Arial" panose="020B0604020202020204" pitchFamily="34" charset="0"/>
                <a:cs typeface="Arial" panose="020B0604020202020204" pitchFamily="34" charset="0"/>
                <a:hlinkClick r:id="rId3"/>
              </a:rPr>
              <a:t>https://www.nzz.ch/wissenschaft/skurrile-forschung-ausgezeichnet-warum-als-zebras-getarnte-kuehe-weniger-insektenstiche-haben-und-alkohol-beim-sprechen-einer-fremdsprache-hilft-ld.1903227</a:t>
            </a:r>
            <a:r>
              <a:rPr lang="en-US" sz="1600" dirty="0">
                <a:latin typeface="Arial" panose="020B0604020202020204" pitchFamily="34" charset="0"/>
                <a:cs typeface="Arial" panose="020B0604020202020204" pitchFamily="34" charset="0"/>
              </a:rPr>
              <a:t> </a:t>
            </a:r>
          </a:p>
          <a:p>
            <a:pPr>
              <a:lnSpc>
                <a:spcPct val="115000"/>
              </a:lnSpc>
              <a:spcAft>
                <a:spcPts val="300"/>
              </a:spcAft>
            </a:pPr>
            <a:r>
              <a:rPr lang="en-US" sz="1600" dirty="0">
                <a:latin typeface="Arial" panose="020B0604020202020204" pitchFamily="34" charset="0"/>
                <a:cs typeface="Arial" panose="020B0604020202020204" pitchFamily="34" charset="0"/>
                <a:hlinkClick r:id="rId4"/>
              </a:rPr>
              <a:t>https://www.ardaudiothek.de/episode/urn:ard:episode:0fc6d6e6b18dbdcf/</a:t>
            </a:r>
            <a:r>
              <a:rPr lang="en-US" sz="1600" dirty="0">
                <a:latin typeface="Arial" panose="020B0604020202020204" pitchFamily="34" charset="0"/>
                <a:cs typeface="Arial" panose="020B0604020202020204" pitchFamily="34" charset="0"/>
              </a:rPr>
              <a:t> </a:t>
            </a:r>
          </a:p>
          <a:p>
            <a:pPr>
              <a:lnSpc>
                <a:spcPct val="115000"/>
              </a:lnSpc>
              <a:spcAft>
                <a:spcPts val="300"/>
              </a:spcAft>
            </a:pPr>
            <a:r>
              <a:rPr lang="en-US" sz="1600" dirty="0">
                <a:latin typeface="Arial" panose="020B0604020202020204" pitchFamily="34" charset="0"/>
                <a:cs typeface="Arial" panose="020B0604020202020204" pitchFamily="34" charset="0"/>
                <a:hlinkClick r:id="rId5"/>
              </a:rPr>
              <a:t>https://www.swr3.de/aktuell/nachrichten/alkohol-fremdsprachen-sprechen-ig-nobelpreis-100.html</a:t>
            </a:r>
            <a:r>
              <a:rPr lang="en-US" sz="1600" dirty="0">
                <a:latin typeface="Arial" panose="020B0604020202020204" pitchFamily="34" charset="0"/>
                <a:cs typeface="Arial" panose="020B0604020202020204" pitchFamily="34" charset="0"/>
              </a:rPr>
              <a:t> </a:t>
            </a:r>
          </a:p>
          <a:p>
            <a:pPr>
              <a:lnSpc>
                <a:spcPct val="115000"/>
              </a:lnSpc>
              <a:spcAft>
                <a:spcPts val="300"/>
              </a:spcAft>
            </a:pPr>
            <a:r>
              <a:rPr lang="en-US" sz="1600" dirty="0">
                <a:latin typeface="Arial" panose="020B0604020202020204" pitchFamily="34" charset="0"/>
                <a:cs typeface="Arial" panose="020B0604020202020204" pitchFamily="34" charset="0"/>
                <a:hlinkClick r:id="rId6"/>
              </a:rPr>
              <a:t>https://www.woz.ch/2532/diesseits-von-gut-und-boese/skandaloese-praktiken/!MK3X1R4H1K5</a:t>
            </a:r>
            <a:r>
              <a:rPr lang="en-US" sz="1600" dirty="0">
                <a:latin typeface="Arial" panose="020B0604020202020204" pitchFamily="34" charset="0"/>
                <a:cs typeface="Arial" panose="020B0604020202020204" pitchFamily="34" charset="0"/>
              </a:rPr>
              <a:t> </a:t>
            </a:r>
          </a:p>
          <a:p>
            <a:pPr marL="360363">
              <a:lnSpc>
                <a:spcPct val="115000"/>
              </a:lnSpc>
              <a:spcAft>
                <a:spcPts val="300"/>
              </a:spcAft>
              <a:buNone/>
            </a:pPr>
            <a:endParaRPr lang="de-CH" sz="1600" kern="100" dirty="0">
              <a:latin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9AF8EB7-FD62-6B27-EEDE-15E09085759A}"/>
              </a:ext>
            </a:extLst>
          </p:cNvPr>
          <p:cNvSpPr>
            <a:spLocks noGrp="1"/>
          </p:cNvSpPr>
          <p:nvPr>
            <p:ph type="body" sz="half" idx="2"/>
          </p:nvPr>
        </p:nvSpPr>
        <p:spPr>
          <a:xfrm>
            <a:off x="520810" y="1085353"/>
            <a:ext cx="5673513" cy="5228636"/>
          </a:xfrm>
        </p:spPr>
        <p:txBody>
          <a:bodyPr>
            <a:noAutofit/>
          </a:bodyPr>
          <a:lstStyle/>
          <a:p>
            <a:pPr marL="0" indent="0">
              <a:buNone/>
            </a:pPr>
            <a:r>
              <a:rPr lang="en-US" b="1" dirty="0">
                <a:latin typeface="Arial" panose="020B0604020202020204" pitchFamily="34" charset="0"/>
                <a:cs typeface="Arial" panose="020B0604020202020204" pitchFamily="34" charset="0"/>
              </a:rPr>
              <a:t>Thema </a:t>
            </a:r>
            <a:r>
              <a:rPr lang="en-US" b="1" dirty="0" err="1">
                <a:latin typeface="Arial" panose="020B0604020202020204" pitchFamily="34" charset="0"/>
                <a:cs typeface="Arial" panose="020B0604020202020204" pitchFamily="34" charset="0"/>
              </a:rPr>
              <a:t>Inhaltsstoffe</a:t>
            </a:r>
            <a:endParaRPr lang="en-US" b="1" dirty="0">
              <a:latin typeface="Arial" panose="020B0604020202020204" pitchFamily="34" charset="0"/>
              <a:cs typeface="Arial" panose="020B0604020202020204" pitchFamily="34" charset="0"/>
            </a:endParaRPr>
          </a:p>
          <a:p>
            <a:r>
              <a:rPr lang="de-CH" sz="1600" dirty="0">
                <a:latin typeface="Arial" panose="020B0604020202020204" pitchFamily="34" charset="0"/>
                <a:cs typeface="Arial" panose="020B0604020202020204" pitchFamily="34" charset="0"/>
              </a:rPr>
              <a:t>Google und Wikipedia</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Thema </a:t>
            </a:r>
            <a:r>
              <a:rPr lang="en-US" b="1" dirty="0" err="1">
                <a:latin typeface="Arial" panose="020B0604020202020204" pitchFamily="34" charset="0"/>
                <a:cs typeface="Arial" panose="020B0604020202020204" pitchFamily="34" charset="0"/>
              </a:rPr>
              <a:t>Längster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Segelflug</a:t>
            </a:r>
            <a:endParaRPr lang="en-US" b="1" dirty="0">
              <a:latin typeface="Arial" panose="020B0604020202020204" pitchFamily="34" charset="0"/>
              <a:cs typeface="Arial" panose="020B0604020202020204" pitchFamily="34" charset="0"/>
            </a:endParaRPr>
          </a:p>
          <a:p>
            <a:r>
              <a:rPr lang="de-CH" sz="1400" dirty="0">
                <a:latin typeface="Arial" panose="020B0604020202020204" pitchFamily="34" charset="0"/>
                <a:cs typeface="Arial" panose="020B0604020202020204" pitchFamily="34" charset="0"/>
                <a:hlinkClick r:id="rId7"/>
              </a:rPr>
              <a:t>https://www.nzz.ch/mobilitaet/flugunfaelle-und-ihre-ursachen-ein-airbus-wird-zum-segelflugzeug-ld.1891366</a:t>
            </a:r>
            <a:r>
              <a:rPr lang="de-CH" sz="1400" dirty="0">
                <a:latin typeface="Arial" panose="020B0604020202020204" pitchFamily="34" charset="0"/>
                <a:cs typeface="Arial" panose="020B0604020202020204" pitchFamily="34" charset="0"/>
              </a:rPr>
              <a:t> </a:t>
            </a:r>
          </a:p>
          <a:p>
            <a:endParaRPr lang="de-CH" sz="1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Thema </a:t>
            </a:r>
            <a:r>
              <a:rPr lang="en-US" b="1" dirty="0" err="1">
                <a:latin typeface="Arial" panose="020B0604020202020204" pitchFamily="34" charset="0"/>
                <a:cs typeface="Arial" panose="020B0604020202020204" pitchFamily="34" charset="0"/>
              </a:rPr>
              <a:t>Aktien</a:t>
            </a:r>
            <a:endParaRPr lang="en-US" b="1" dirty="0">
              <a:latin typeface="Arial" panose="020B0604020202020204" pitchFamily="34" charset="0"/>
              <a:cs typeface="Arial" panose="020B0604020202020204" pitchFamily="34" charset="0"/>
            </a:endParaRPr>
          </a:p>
          <a:p>
            <a:r>
              <a:rPr lang="de-CH" sz="1400" dirty="0">
                <a:latin typeface="Arial" panose="020B0604020202020204" pitchFamily="34" charset="0"/>
                <a:cs typeface="Arial" panose="020B0604020202020204" pitchFamily="34" charset="0"/>
                <a:hlinkClick r:id="rId8"/>
              </a:rPr>
              <a:t>https://www.nzz.ch/wirtschaft/geldanlage-in-krisenzeiten-diese-8-tipps-und-regeln-von-erwin-heri-helfen-ld.1904224</a:t>
            </a:r>
            <a:r>
              <a:rPr lang="de-CH"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3A07C75-C2E7-5DB7-A9E5-1F719A89FCC7}"/>
              </a:ext>
            </a:extLst>
          </p:cNvPr>
          <p:cNvSpPr>
            <a:spLocks noGrp="1"/>
          </p:cNvSpPr>
          <p:nvPr>
            <p:ph type="title"/>
          </p:nvPr>
        </p:nvSpPr>
        <p:spPr/>
        <p:txBody>
          <a:bodyPr/>
          <a:lstStyle/>
          <a:p>
            <a:r>
              <a:rPr lang="en-US" dirty="0" err="1"/>
              <a:t>Quellen</a:t>
            </a:r>
            <a:endParaRPr lang="de-CH" dirty="0"/>
          </a:p>
        </p:txBody>
      </p:sp>
      <p:sp>
        <p:nvSpPr>
          <p:cNvPr id="5" name="Slide Number Placeholder 4">
            <a:extLst>
              <a:ext uri="{FF2B5EF4-FFF2-40B4-BE49-F238E27FC236}">
                <a16:creationId xmlns:a16="http://schemas.microsoft.com/office/drawing/2014/main" id="{FFA7746D-3E8A-9541-71FC-C707331C6248}"/>
              </a:ext>
            </a:extLst>
          </p:cNvPr>
          <p:cNvSpPr>
            <a:spLocks noGrp="1"/>
          </p:cNvSpPr>
          <p:nvPr>
            <p:ph type="sldNum" sz="quarter" idx="12"/>
          </p:nvPr>
        </p:nvSpPr>
        <p:spPr/>
        <p:txBody>
          <a:bodyPr/>
          <a:lstStyle/>
          <a:p>
            <a:fld id="{5A33CB2A-1702-4C1D-9CC4-8D472D39F19E}" type="slidenum">
              <a:rPr lang="en-US" smtClean="0"/>
              <a:t>55</a:t>
            </a:fld>
            <a:endParaRPr lang="en-US"/>
          </a:p>
        </p:txBody>
      </p:sp>
    </p:spTree>
    <p:extLst>
      <p:ext uri="{BB962C8B-B14F-4D97-AF65-F5344CB8AC3E}">
        <p14:creationId xmlns:p14="http://schemas.microsoft.com/office/powerpoint/2010/main" val="2696230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A281CC-1D90-72C4-B4BC-79F026AC62A3}"/>
              </a:ext>
            </a:extLst>
          </p:cNvPr>
          <p:cNvSpPr>
            <a:spLocks noGrp="1"/>
          </p:cNvSpPr>
          <p:nvPr>
            <p:ph type="title"/>
          </p:nvPr>
        </p:nvSpPr>
        <p:spPr>
          <a:xfrm>
            <a:off x="520810" y="630993"/>
            <a:ext cx="11163632" cy="540687"/>
          </a:xfrm>
        </p:spPr>
        <p:txBody>
          <a:bodyPr/>
          <a:lstStyle/>
          <a:p>
            <a:r>
              <a:rPr lang="en-US" dirty="0" err="1"/>
              <a:t>Vorschau</a:t>
            </a:r>
            <a:r>
              <a:rPr lang="en-US" dirty="0"/>
              <a:t> November</a:t>
            </a:r>
            <a:endParaRPr lang="de-CH" dirty="0"/>
          </a:p>
        </p:txBody>
      </p:sp>
      <p:sp>
        <p:nvSpPr>
          <p:cNvPr id="7" name="Content Placeholder 6">
            <a:extLst>
              <a:ext uri="{FF2B5EF4-FFF2-40B4-BE49-F238E27FC236}">
                <a16:creationId xmlns:a16="http://schemas.microsoft.com/office/drawing/2014/main" id="{EA6F0137-6957-2D5F-99A2-ADB70EA19468}"/>
              </a:ext>
            </a:extLst>
          </p:cNvPr>
          <p:cNvSpPr>
            <a:spLocks noGrp="1"/>
          </p:cNvSpPr>
          <p:nvPr>
            <p:ph idx="1"/>
          </p:nvPr>
        </p:nvSpPr>
        <p:spPr>
          <a:xfrm>
            <a:off x="516097" y="1093305"/>
            <a:ext cx="8851423" cy="5220684"/>
          </a:xfrm>
        </p:spPr>
        <p:txBody>
          <a:bodyPr/>
          <a:lstStyle/>
          <a:p>
            <a:endParaRPr lang="en-US" b="1" dirty="0"/>
          </a:p>
          <a:p>
            <a:pPr>
              <a:spcBef>
                <a:spcPts val="1800"/>
              </a:spcBef>
              <a:tabLst>
                <a:tab pos="1255713" algn="l"/>
              </a:tabLst>
            </a:pPr>
            <a:r>
              <a:rPr lang="en-US" b="1" dirty="0"/>
              <a:t>Termin	</a:t>
            </a:r>
            <a:r>
              <a:rPr lang="en-US" dirty="0"/>
              <a:t>Freitag 07. November 2025</a:t>
            </a:r>
          </a:p>
          <a:p>
            <a:pPr>
              <a:spcBef>
                <a:spcPts val="1800"/>
              </a:spcBef>
              <a:tabLst>
                <a:tab pos="1255713" algn="l"/>
              </a:tabLst>
            </a:pPr>
            <a:r>
              <a:rPr lang="en-US" b="1" dirty="0" err="1"/>
              <a:t>Themen</a:t>
            </a:r>
            <a:r>
              <a:rPr lang="en-US" b="1" dirty="0"/>
              <a:t>* </a:t>
            </a:r>
            <a:r>
              <a:rPr lang="de-CH" dirty="0"/>
              <a:t>	Elektromobilität </a:t>
            </a:r>
          </a:p>
          <a:p>
            <a:pPr>
              <a:lnSpc>
                <a:spcPct val="100000"/>
              </a:lnSpc>
              <a:spcBef>
                <a:spcPts val="0"/>
              </a:spcBef>
              <a:tabLst>
                <a:tab pos="1255713" algn="l"/>
              </a:tabLst>
            </a:pPr>
            <a:r>
              <a:rPr lang="de-CH" sz="1600" dirty="0"/>
              <a:t>	Abschluss und Ausblick</a:t>
            </a:r>
          </a:p>
          <a:p>
            <a:pPr>
              <a:spcBef>
                <a:spcPts val="1200"/>
              </a:spcBef>
              <a:tabLst>
                <a:tab pos="1255713" algn="l"/>
              </a:tabLst>
            </a:pPr>
            <a:r>
              <a:rPr lang="de-CH" dirty="0"/>
              <a:t>	Der Vorteil der «Schönen» ist real</a:t>
            </a:r>
          </a:p>
          <a:p>
            <a:pPr>
              <a:lnSpc>
                <a:spcPct val="100000"/>
              </a:lnSpc>
              <a:spcBef>
                <a:spcPts val="0"/>
              </a:spcBef>
              <a:tabLst>
                <a:tab pos="1255713" algn="l"/>
              </a:tabLst>
            </a:pPr>
            <a:r>
              <a:rPr lang="de-CH" dirty="0"/>
              <a:t>	</a:t>
            </a:r>
            <a:r>
              <a:rPr lang="de-CH" sz="1600" dirty="0"/>
              <a:t>Warum haben es schöne Menschen einfacher?</a:t>
            </a:r>
          </a:p>
          <a:p>
            <a:pPr>
              <a:spcBef>
                <a:spcPts val="1200"/>
              </a:spcBef>
              <a:tabLst>
                <a:tab pos="1255713" algn="l"/>
              </a:tabLst>
            </a:pPr>
            <a:r>
              <a:rPr lang="de-CH" dirty="0"/>
              <a:t>	USB-C-Kabel</a:t>
            </a:r>
          </a:p>
          <a:p>
            <a:pPr>
              <a:lnSpc>
                <a:spcPct val="100000"/>
              </a:lnSpc>
              <a:spcBef>
                <a:spcPts val="0"/>
              </a:spcBef>
              <a:tabLst>
                <a:tab pos="1255713" algn="l"/>
              </a:tabLst>
            </a:pPr>
            <a:r>
              <a:rPr lang="de-CH" dirty="0"/>
              <a:t>	Es gibt sehr viele unterschiedliche </a:t>
            </a:r>
            <a:r>
              <a:rPr lang="de-CH" sz="1600" dirty="0"/>
              <a:t>Typen und was man nicht machen sollte</a:t>
            </a:r>
          </a:p>
          <a:p>
            <a:pPr>
              <a:spcBef>
                <a:spcPts val="1200"/>
              </a:spcBef>
              <a:tabLst>
                <a:tab pos="1255713" algn="l"/>
              </a:tabLst>
            </a:pPr>
            <a:r>
              <a:rPr lang="de-CH" dirty="0"/>
              <a:t>	Nur 5% </a:t>
            </a:r>
            <a:r>
              <a:rPr lang="de-CH" dirty="0" err="1"/>
              <a:t>für’s</a:t>
            </a:r>
            <a:r>
              <a:rPr lang="de-CH" dirty="0"/>
              <a:t> Denken</a:t>
            </a:r>
          </a:p>
          <a:p>
            <a:pPr>
              <a:lnSpc>
                <a:spcPct val="100000"/>
              </a:lnSpc>
              <a:spcBef>
                <a:spcPts val="0"/>
              </a:spcBef>
              <a:tabLst>
                <a:tab pos="1255713" algn="l"/>
              </a:tabLst>
            </a:pPr>
            <a:r>
              <a:rPr lang="de-CH" dirty="0"/>
              <a:t>	</a:t>
            </a:r>
            <a:r>
              <a:rPr lang="de-CH" sz="1600" dirty="0"/>
              <a:t>Unser Gehirn ist kein Denkapparat sondern ein sondern ein Lebensmanager</a:t>
            </a:r>
          </a:p>
          <a:p>
            <a:pPr>
              <a:spcBef>
                <a:spcPts val="1200"/>
              </a:spcBef>
              <a:tabLst>
                <a:tab pos="1255713" algn="l"/>
              </a:tabLst>
            </a:pPr>
            <a:r>
              <a:rPr lang="de-CH" dirty="0"/>
              <a:t>	Die Akte Blackout</a:t>
            </a:r>
          </a:p>
          <a:p>
            <a:pPr>
              <a:lnSpc>
                <a:spcPct val="100000"/>
              </a:lnSpc>
              <a:spcBef>
                <a:spcPts val="0"/>
              </a:spcBef>
              <a:tabLst>
                <a:tab pos="1255713" algn="l"/>
              </a:tabLst>
            </a:pPr>
            <a:r>
              <a:rPr lang="de-CH" dirty="0"/>
              <a:t>	</a:t>
            </a:r>
            <a:r>
              <a:rPr lang="de-CH" sz="1600" dirty="0"/>
              <a:t>Was ist passiert?</a:t>
            </a:r>
          </a:p>
          <a:p>
            <a:pPr>
              <a:spcBef>
                <a:spcPts val="1200"/>
              </a:spcBef>
              <a:tabLst>
                <a:tab pos="1255713" algn="l"/>
              </a:tabLst>
            </a:pPr>
            <a:r>
              <a:rPr lang="de-CH" dirty="0"/>
              <a:t>	Kurioses und Kurznachrichten</a:t>
            </a:r>
          </a:p>
          <a:p>
            <a:pPr>
              <a:spcBef>
                <a:spcPts val="1800"/>
              </a:spcBef>
              <a:tabLst>
                <a:tab pos="1255713" algn="l"/>
              </a:tabLst>
            </a:pPr>
            <a:r>
              <a:rPr lang="de-CH" sz="1200" dirty="0"/>
              <a:t>* Änderungen vorbehalten</a:t>
            </a:r>
          </a:p>
        </p:txBody>
      </p:sp>
      <p:sp>
        <p:nvSpPr>
          <p:cNvPr id="5" name="Slide Number Placeholder 4">
            <a:extLst>
              <a:ext uri="{FF2B5EF4-FFF2-40B4-BE49-F238E27FC236}">
                <a16:creationId xmlns:a16="http://schemas.microsoft.com/office/drawing/2014/main" id="{6BA1FD18-9E5A-844D-9F70-03F25878B483}"/>
              </a:ext>
            </a:extLst>
          </p:cNvPr>
          <p:cNvSpPr>
            <a:spLocks noGrp="1"/>
          </p:cNvSpPr>
          <p:nvPr>
            <p:ph type="sldNum" sz="quarter" idx="12"/>
          </p:nvPr>
        </p:nvSpPr>
        <p:spPr/>
        <p:txBody>
          <a:bodyPr/>
          <a:lstStyle/>
          <a:p>
            <a:fld id="{5A33CB2A-1702-4C1D-9CC4-8D472D39F19E}" type="slidenum">
              <a:rPr lang="en-US" smtClean="0"/>
              <a:t>56</a:t>
            </a:fld>
            <a:endParaRPr lang="en-US"/>
          </a:p>
        </p:txBody>
      </p:sp>
      <p:sp>
        <p:nvSpPr>
          <p:cNvPr id="2" name="Ribbon: Tilted Up 1">
            <a:extLst>
              <a:ext uri="{FF2B5EF4-FFF2-40B4-BE49-F238E27FC236}">
                <a16:creationId xmlns:a16="http://schemas.microsoft.com/office/drawing/2014/main" id="{7CEDA4E5-BAD5-A59B-C20A-5FD9A4FC80B5}"/>
              </a:ext>
            </a:extLst>
          </p:cNvPr>
          <p:cNvSpPr/>
          <p:nvPr/>
        </p:nvSpPr>
        <p:spPr>
          <a:xfrm>
            <a:off x="12446548" y="2430732"/>
            <a:ext cx="2224890" cy="605971"/>
          </a:xfrm>
          <a:prstGeom prst="ribbon2">
            <a:avLst>
              <a:gd name="adj1" fmla="val 16667"/>
              <a:gd name="adj2" fmla="val 69858"/>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Gastvortrag</a:t>
            </a:r>
            <a:endParaRPr lang="de-CH" dirty="0">
              <a:solidFill>
                <a:sysClr val="windowText" lastClr="000000"/>
              </a:solidFill>
            </a:endParaRPr>
          </a:p>
        </p:txBody>
      </p:sp>
      <p:pic>
        <p:nvPicPr>
          <p:cNvPr id="9" name="Picture 8">
            <a:extLst>
              <a:ext uri="{FF2B5EF4-FFF2-40B4-BE49-F238E27FC236}">
                <a16:creationId xmlns:a16="http://schemas.microsoft.com/office/drawing/2014/main" id="{4DB656D6-1EE4-A8CD-8174-8D13ADB35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394" y="1"/>
            <a:ext cx="6786735" cy="1430045"/>
          </a:xfrm>
          <a:prstGeom prst="rect">
            <a:avLst/>
          </a:prstGeom>
        </p:spPr>
      </p:pic>
      <p:sp>
        <p:nvSpPr>
          <p:cNvPr id="4" name="Ribbon: Tilted Up 3">
            <a:extLst>
              <a:ext uri="{FF2B5EF4-FFF2-40B4-BE49-F238E27FC236}">
                <a16:creationId xmlns:a16="http://schemas.microsoft.com/office/drawing/2014/main" id="{543D5D5A-51EA-E39F-0AE3-974C6A877BDC}"/>
              </a:ext>
            </a:extLst>
          </p:cNvPr>
          <p:cNvSpPr/>
          <p:nvPr/>
        </p:nvSpPr>
        <p:spPr>
          <a:xfrm>
            <a:off x="6604871" y="2199157"/>
            <a:ext cx="2224890" cy="605971"/>
          </a:xfrm>
          <a:prstGeom prst="ribbon2">
            <a:avLst>
              <a:gd name="adj1" fmla="val 16667"/>
              <a:gd name="adj2" fmla="val 6985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Wunschthema</a:t>
            </a:r>
            <a:endParaRPr lang="de-CH" dirty="0">
              <a:solidFill>
                <a:sysClr val="windowText" lastClr="000000"/>
              </a:solidFill>
            </a:endParaRPr>
          </a:p>
        </p:txBody>
      </p:sp>
      <p:cxnSp>
        <p:nvCxnSpPr>
          <p:cNvPr id="10" name="Straight Connector 9">
            <a:extLst>
              <a:ext uri="{FF2B5EF4-FFF2-40B4-BE49-F238E27FC236}">
                <a16:creationId xmlns:a16="http://schemas.microsoft.com/office/drawing/2014/main" id="{A55B0678-4F27-EB8B-C52D-336E078FD707}"/>
              </a:ext>
            </a:extLst>
          </p:cNvPr>
          <p:cNvCxnSpPr/>
          <p:nvPr/>
        </p:nvCxnSpPr>
        <p:spPr>
          <a:xfrm>
            <a:off x="213094" y="6926580"/>
            <a:ext cx="113003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ibbon: Tilted Up 10">
            <a:extLst>
              <a:ext uri="{FF2B5EF4-FFF2-40B4-BE49-F238E27FC236}">
                <a16:creationId xmlns:a16="http://schemas.microsoft.com/office/drawing/2014/main" id="{9D56F54D-E25E-6609-544E-B7CAF21AA680}"/>
              </a:ext>
            </a:extLst>
          </p:cNvPr>
          <p:cNvSpPr/>
          <p:nvPr/>
        </p:nvSpPr>
        <p:spPr>
          <a:xfrm>
            <a:off x="12446548" y="4702322"/>
            <a:ext cx="2224890" cy="605971"/>
          </a:xfrm>
          <a:prstGeom prst="ribbon2">
            <a:avLst>
              <a:gd name="adj1" fmla="val 16667"/>
              <a:gd name="adj2" fmla="val 6985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Wunschthema</a:t>
            </a:r>
            <a:endParaRPr lang="de-CH" dirty="0">
              <a:solidFill>
                <a:sysClr val="windowText" lastClr="000000"/>
              </a:solidFill>
            </a:endParaRPr>
          </a:p>
        </p:txBody>
      </p:sp>
      <p:sp>
        <p:nvSpPr>
          <p:cNvPr id="3" name="Rectangle: Rounded Corners 2">
            <a:extLst>
              <a:ext uri="{FF2B5EF4-FFF2-40B4-BE49-F238E27FC236}">
                <a16:creationId xmlns:a16="http://schemas.microsoft.com/office/drawing/2014/main" id="{F56FC130-A4B6-C613-D3B0-0FC3AE47E1F6}"/>
              </a:ext>
            </a:extLst>
          </p:cNvPr>
          <p:cNvSpPr/>
          <p:nvPr/>
        </p:nvSpPr>
        <p:spPr>
          <a:xfrm>
            <a:off x="9567746" y="2199157"/>
            <a:ext cx="2116696" cy="304191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CH" dirty="0"/>
              <a:t>Im Oktober gibt’s wegen unserer Ferien-abwesenheit keine Soirée.</a:t>
            </a:r>
          </a:p>
          <a:p>
            <a:pPr algn="ctr">
              <a:spcBef>
                <a:spcPts val="1200"/>
              </a:spcBef>
            </a:pPr>
            <a:r>
              <a:rPr lang="de-CH" dirty="0"/>
              <a:t>Dafür ab dann schon am Monatsanfang.</a:t>
            </a:r>
          </a:p>
        </p:txBody>
      </p:sp>
    </p:spTree>
    <p:extLst>
      <p:ext uri="{BB962C8B-B14F-4D97-AF65-F5344CB8AC3E}">
        <p14:creationId xmlns:p14="http://schemas.microsoft.com/office/powerpoint/2010/main" val="2334624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1FF6F-8585-7FD7-5B39-75C50EF5F555}"/>
              </a:ext>
            </a:extLst>
          </p:cNvPr>
          <p:cNvSpPr>
            <a:spLocks noGrp="1"/>
          </p:cNvSpPr>
          <p:nvPr>
            <p:ph type="title"/>
          </p:nvPr>
        </p:nvSpPr>
        <p:spPr/>
        <p:txBody>
          <a:bodyPr/>
          <a:lstStyle/>
          <a:p>
            <a:r>
              <a:rPr lang="en-US" dirty="0"/>
              <a:t>Bitte </a:t>
            </a:r>
            <a:r>
              <a:rPr lang="en-US" dirty="0" err="1"/>
              <a:t>gebt</a:t>
            </a:r>
            <a:r>
              <a:rPr lang="en-US" dirty="0"/>
              <a:t> </a:t>
            </a:r>
            <a:r>
              <a:rPr lang="en-US" dirty="0" err="1"/>
              <a:t>uns</a:t>
            </a:r>
            <a:r>
              <a:rPr lang="en-US" dirty="0"/>
              <a:t> Feedback</a:t>
            </a:r>
            <a:endParaRPr lang="de-CH" dirty="0"/>
          </a:p>
        </p:txBody>
      </p:sp>
      <p:sp>
        <p:nvSpPr>
          <p:cNvPr id="5" name="Slide Number Placeholder 4">
            <a:extLst>
              <a:ext uri="{FF2B5EF4-FFF2-40B4-BE49-F238E27FC236}">
                <a16:creationId xmlns:a16="http://schemas.microsoft.com/office/drawing/2014/main" id="{9C7677E3-6C99-504C-22BF-1D6788D0D74B}"/>
              </a:ext>
            </a:extLst>
          </p:cNvPr>
          <p:cNvSpPr>
            <a:spLocks noGrp="1"/>
          </p:cNvSpPr>
          <p:nvPr>
            <p:ph type="sldNum" sz="quarter" idx="12"/>
          </p:nvPr>
        </p:nvSpPr>
        <p:spPr/>
        <p:txBody>
          <a:bodyPr/>
          <a:lstStyle/>
          <a:p>
            <a:fld id="{5A33CB2A-1702-4C1D-9CC4-8D472D39F19E}" type="slidenum">
              <a:rPr lang="en-US" smtClean="0"/>
              <a:t>57</a:t>
            </a:fld>
            <a:endParaRPr lang="en-US"/>
          </a:p>
        </p:txBody>
      </p:sp>
      <p:sp>
        <p:nvSpPr>
          <p:cNvPr id="10" name="Text Placeholder 9">
            <a:extLst>
              <a:ext uri="{FF2B5EF4-FFF2-40B4-BE49-F238E27FC236}">
                <a16:creationId xmlns:a16="http://schemas.microsoft.com/office/drawing/2014/main" id="{439D2702-395B-234E-6607-3A186AAB01CB}"/>
              </a:ext>
            </a:extLst>
          </p:cNvPr>
          <p:cNvSpPr>
            <a:spLocks noGrp="1"/>
          </p:cNvSpPr>
          <p:nvPr>
            <p:ph type="body" sz="half" idx="2"/>
          </p:nvPr>
        </p:nvSpPr>
        <p:spPr>
          <a:xfrm>
            <a:off x="520810" y="1218620"/>
            <a:ext cx="6316870" cy="1267397"/>
          </a:xfrm>
        </p:spPr>
        <p:txBody>
          <a:bodyPr>
            <a:noAutofit/>
          </a:bodyPr>
          <a:lstStyle/>
          <a:p>
            <a:r>
              <a:rPr lang="de-CH" sz="2400" dirty="0"/>
              <a:t>Ein Klick – </a:t>
            </a:r>
          </a:p>
          <a:p>
            <a:r>
              <a:rPr lang="de-CH" sz="2400" dirty="0"/>
              <a:t>und Deine Bewertung ist abgegeben</a:t>
            </a:r>
          </a:p>
        </p:txBody>
      </p:sp>
      <p:pic>
        <p:nvPicPr>
          <p:cNvPr id="17" name="Picture 16">
            <a:extLst>
              <a:ext uri="{FF2B5EF4-FFF2-40B4-BE49-F238E27FC236}">
                <a16:creationId xmlns:a16="http://schemas.microsoft.com/office/drawing/2014/main" id="{C3D52E1C-5C29-4017-7973-E28EC28602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7658" y="95417"/>
            <a:ext cx="3027836" cy="2149943"/>
          </a:xfrm>
          <a:prstGeom prst="rect">
            <a:avLst/>
          </a:prstGeom>
        </p:spPr>
      </p:pic>
      <p:pic>
        <p:nvPicPr>
          <p:cNvPr id="21" name="Picture 20">
            <a:extLst>
              <a:ext uri="{FF2B5EF4-FFF2-40B4-BE49-F238E27FC236}">
                <a16:creationId xmlns:a16="http://schemas.microsoft.com/office/drawing/2014/main" id="{8F6CE085-334F-5BC3-1439-96EF4E5BE01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9811" y="2489200"/>
            <a:ext cx="9936377" cy="3727875"/>
          </a:xfrm>
          <a:prstGeom prst="rect">
            <a:avLst/>
          </a:prstGeom>
        </p:spPr>
      </p:pic>
    </p:spTree>
    <p:extLst>
      <p:ext uri="{BB962C8B-B14F-4D97-AF65-F5344CB8AC3E}">
        <p14:creationId xmlns:p14="http://schemas.microsoft.com/office/powerpoint/2010/main" val="1921352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0A122-EE01-A02D-5849-64D37830B0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43CC1D4-75D1-AA62-7E26-2E048BBE0D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456997">
            <a:off x="945044" y="1568847"/>
            <a:ext cx="3206143" cy="4519953"/>
          </a:xfrm>
          <a:prstGeom prst="rect">
            <a:avLst/>
          </a:prstGeom>
          <a:ln w="6350">
            <a:solidFill>
              <a:schemeClr val="tx1"/>
            </a:solidFill>
          </a:ln>
          <a:effectLst>
            <a:outerShdw blurRad="292100" dist="139700" dir="2700000" algn="tl" rotWithShape="0">
              <a:srgbClr val="333333">
                <a:alpha val="65000"/>
              </a:srgbClr>
            </a:outerShdw>
          </a:effectLst>
        </p:spPr>
      </p:pic>
      <p:pic>
        <p:nvPicPr>
          <p:cNvPr id="7" name="Content Placeholder 6" descr="A person with a mustache and a mustache&#10;&#10;AI-generated content may be incorrect.">
            <a:extLst>
              <a:ext uri="{FF2B5EF4-FFF2-40B4-BE49-F238E27FC236}">
                <a16:creationId xmlns:a16="http://schemas.microsoft.com/office/drawing/2014/main" id="{C8A9974A-3BFE-C284-7BFE-C29FC94287C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794496" y="369737"/>
            <a:ext cx="2433538" cy="3452762"/>
          </a:xfrm>
        </p:spPr>
      </p:pic>
      <p:sp>
        <p:nvSpPr>
          <p:cNvPr id="3" name="Text Placeholder 2">
            <a:extLst>
              <a:ext uri="{FF2B5EF4-FFF2-40B4-BE49-F238E27FC236}">
                <a16:creationId xmlns:a16="http://schemas.microsoft.com/office/drawing/2014/main" id="{6850D0D9-6DBB-29A5-7C91-AB5A3EA00AAC}"/>
              </a:ext>
            </a:extLst>
          </p:cNvPr>
          <p:cNvSpPr>
            <a:spLocks noGrp="1"/>
          </p:cNvSpPr>
          <p:nvPr>
            <p:ph type="body" sz="half" idx="2"/>
          </p:nvPr>
        </p:nvSpPr>
        <p:spPr>
          <a:xfrm>
            <a:off x="5851935" y="1162370"/>
            <a:ext cx="2610578" cy="1175677"/>
          </a:xfrm>
        </p:spPr>
        <p:txBody>
          <a:bodyPr>
            <a:noAutofit/>
          </a:bodyPr>
          <a:lstStyle/>
          <a:p>
            <a:r>
              <a:rPr lang="en-US" sz="2400" dirty="0" err="1"/>
              <a:t>Einwurf</a:t>
            </a:r>
            <a:r>
              <a:rPr lang="en-US" sz="2400" dirty="0"/>
              <a:t> in die Box </a:t>
            </a:r>
            <a:r>
              <a:rPr lang="en-US" sz="2400" dirty="0" err="1"/>
              <a:t>beim</a:t>
            </a:r>
            <a:r>
              <a:rPr lang="en-US" sz="2400" dirty="0"/>
              <a:t> ‘Butler’</a:t>
            </a:r>
            <a:endParaRPr lang="de-CH" sz="2400" dirty="0"/>
          </a:p>
        </p:txBody>
      </p:sp>
      <p:sp>
        <p:nvSpPr>
          <p:cNvPr id="4" name="Title 3">
            <a:extLst>
              <a:ext uri="{FF2B5EF4-FFF2-40B4-BE49-F238E27FC236}">
                <a16:creationId xmlns:a16="http://schemas.microsoft.com/office/drawing/2014/main" id="{0CE8081C-EEFE-05F6-A69A-C8867E6B87DF}"/>
              </a:ext>
            </a:extLst>
          </p:cNvPr>
          <p:cNvSpPr>
            <a:spLocks noGrp="1"/>
          </p:cNvSpPr>
          <p:nvPr>
            <p:ph type="title"/>
          </p:nvPr>
        </p:nvSpPr>
        <p:spPr/>
        <p:txBody>
          <a:bodyPr/>
          <a:lstStyle/>
          <a:p>
            <a:r>
              <a:rPr lang="en-US" dirty="0"/>
              <a:t>Wenn Du </a:t>
            </a:r>
            <a:r>
              <a:rPr lang="en-US" dirty="0" err="1"/>
              <a:t>uns</a:t>
            </a:r>
            <a:r>
              <a:rPr lang="en-US" dirty="0"/>
              <a:t> </a:t>
            </a:r>
            <a:r>
              <a:rPr lang="en-US" dirty="0" err="1"/>
              <a:t>mehr</a:t>
            </a:r>
            <a:r>
              <a:rPr lang="en-US" dirty="0"/>
              <a:t> </a:t>
            </a:r>
            <a:r>
              <a:rPr lang="en-US" dirty="0" err="1"/>
              <a:t>sagen</a:t>
            </a:r>
            <a:r>
              <a:rPr lang="en-US" dirty="0"/>
              <a:t> </a:t>
            </a:r>
            <a:r>
              <a:rPr lang="en-US" dirty="0" err="1"/>
              <a:t>willst</a:t>
            </a:r>
            <a:endParaRPr lang="de-CH" dirty="0"/>
          </a:p>
        </p:txBody>
      </p:sp>
      <p:sp>
        <p:nvSpPr>
          <p:cNvPr id="5" name="Slide Number Placeholder 4">
            <a:extLst>
              <a:ext uri="{FF2B5EF4-FFF2-40B4-BE49-F238E27FC236}">
                <a16:creationId xmlns:a16="http://schemas.microsoft.com/office/drawing/2014/main" id="{3FBC5EC3-BCEF-EF70-E948-562EE74A0EFB}"/>
              </a:ext>
            </a:extLst>
          </p:cNvPr>
          <p:cNvSpPr>
            <a:spLocks noGrp="1"/>
          </p:cNvSpPr>
          <p:nvPr>
            <p:ph type="sldNum" sz="quarter" idx="12"/>
          </p:nvPr>
        </p:nvSpPr>
        <p:spPr/>
        <p:txBody>
          <a:bodyPr/>
          <a:lstStyle/>
          <a:p>
            <a:fld id="{5A33CB2A-1702-4C1D-9CC4-8D472D39F19E}" type="slidenum">
              <a:rPr lang="en-US" smtClean="0"/>
              <a:t>58</a:t>
            </a:fld>
            <a:endParaRPr lang="en-US"/>
          </a:p>
        </p:txBody>
      </p:sp>
      <p:pic>
        <p:nvPicPr>
          <p:cNvPr id="11" name="Picture 10" descr="A close-up of a pencil&#10;&#10;AI-generated content may be incorrect.">
            <a:extLst>
              <a:ext uri="{FF2B5EF4-FFF2-40B4-BE49-F238E27FC236}">
                <a16:creationId xmlns:a16="http://schemas.microsoft.com/office/drawing/2014/main" id="{7C4D4243-DB97-A4DE-BAF0-7A3054F090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60716" y="990778"/>
            <a:ext cx="3175000" cy="3175000"/>
          </a:xfrm>
          <a:prstGeom prst="rect">
            <a:avLst/>
          </a:prstGeom>
        </p:spPr>
      </p:pic>
      <p:sp>
        <p:nvSpPr>
          <p:cNvPr id="12" name="Text Placeholder 2">
            <a:extLst>
              <a:ext uri="{FF2B5EF4-FFF2-40B4-BE49-F238E27FC236}">
                <a16:creationId xmlns:a16="http://schemas.microsoft.com/office/drawing/2014/main" id="{B4BC7692-0DBD-9E98-A728-3360D77BB911}"/>
              </a:ext>
            </a:extLst>
          </p:cNvPr>
          <p:cNvSpPr txBox="1">
            <a:spLocks/>
          </p:cNvSpPr>
          <p:nvPr/>
        </p:nvSpPr>
        <p:spPr>
          <a:xfrm>
            <a:off x="6855278" y="4102860"/>
            <a:ext cx="4311973" cy="98672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Neue Haas Grotesk Text Pro" panose="020B05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Neue Haas Grotesk Text Pro" panose="020B05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dirty="0"/>
              <a:t>Auch die  </a:t>
            </a:r>
            <a:r>
              <a:rPr lang="en-US" sz="2400" dirty="0" err="1"/>
              <a:t>Namensschilder</a:t>
            </a:r>
            <a:r>
              <a:rPr lang="en-US" sz="2400" dirty="0"/>
              <a:t> bitte in die Box </a:t>
            </a:r>
            <a:r>
              <a:rPr lang="en-US" sz="2400" dirty="0" err="1"/>
              <a:t>zurücklegen</a:t>
            </a:r>
            <a:r>
              <a:rPr lang="en-US" sz="2400" dirty="0"/>
              <a:t>!</a:t>
            </a:r>
            <a:endParaRPr lang="de-CH" sz="2400" dirty="0"/>
          </a:p>
        </p:txBody>
      </p:sp>
      <p:pic>
        <p:nvPicPr>
          <p:cNvPr id="14" name="Picture 13" descr="A close-up of a name tag&#10;&#10;AI-generated content may be incorrect.">
            <a:extLst>
              <a:ext uri="{FF2B5EF4-FFF2-40B4-BE49-F238E27FC236}">
                <a16:creationId xmlns:a16="http://schemas.microsoft.com/office/drawing/2014/main" id="{9DA088CA-4562-76BD-7C94-73774418BBD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346367" y="5089586"/>
            <a:ext cx="3329796" cy="1619699"/>
          </a:xfrm>
          <a:prstGeom prst="rect">
            <a:avLst/>
          </a:prstGeom>
        </p:spPr>
      </p:pic>
    </p:spTree>
    <p:extLst>
      <p:ext uri="{BB962C8B-B14F-4D97-AF65-F5344CB8AC3E}">
        <p14:creationId xmlns:p14="http://schemas.microsoft.com/office/powerpoint/2010/main" val="1698104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3F43B-A073-295D-021E-C9FE036D990F}"/>
              </a:ext>
            </a:extLst>
          </p:cNvPr>
          <p:cNvSpPr>
            <a:spLocks noGrp="1"/>
          </p:cNvSpPr>
          <p:nvPr>
            <p:ph type="title"/>
          </p:nvPr>
        </p:nvSpPr>
        <p:spPr/>
        <p:txBody>
          <a:bodyPr/>
          <a:lstStyle/>
          <a:p>
            <a:r>
              <a:rPr lang="de-CH" dirty="0"/>
              <a:t>Letzte Folie</a:t>
            </a:r>
          </a:p>
        </p:txBody>
      </p:sp>
      <p:sp>
        <p:nvSpPr>
          <p:cNvPr id="7" name="Content Placeholder 6">
            <a:extLst>
              <a:ext uri="{FF2B5EF4-FFF2-40B4-BE49-F238E27FC236}">
                <a16:creationId xmlns:a16="http://schemas.microsoft.com/office/drawing/2014/main" id="{7E0B9608-B9A3-F15D-79C9-2A32604B0AE4}"/>
              </a:ext>
            </a:extLst>
          </p:cNvPr>
          <p:cNvSpPr>
            <a:spLocks noGrp="1"/>
          </p:cNvSpPr>
          <p:nvPr>
            <p:ph idx="1"/>
          </p:nvPr>
        </p:nvSpPr>
        <p:spPr>
          <a:xfrm>
            <a:off x="516098" y="1093305"/>
            <a:ext cx="5854965" cy="5220684"/>
          </a:xfrm>
        </p:spPr>
        <p:txBody>
          <a:bodyPr/>
          <a:lstStyle/>
          <a:p>
            <a:r>
              <a:rPr lang="de-CH" dirty="0"/>
              <a:t>Damit wir danach etwas mehr Platz haben</a:t>
            </a:r>
          </a:p>
          <a:p>
            <a:pPr marL="342900" indent="-342900">
              <a:buAutoNum type="arabicPeriod"/>
            </a:pPr>
            <a:r>
              <a:rPr lang="de-CH" dirty="0"/>
              <a:t>Nicht benötigte Stühle könnt Ihr stapeln</a:t>
            </a:r>
          </a:p>
          <a:p>
            <a:pPr marL="342900" indent="-342900">
              <a:buAutoNum type="arabicPeriod"/>
            </a:pPr>
            <a:endParaRPr lang="de-CH" dirty="0"/>
          </a:p>
          <a:p>
            <a:pPr marL="342900" indent="-342900">
              <a:buAutoNum type="arabicPeriod"/>
            </a:pPr>
            <a:endParaRPr lang="de-CH" dirty="0"/>
          </a:p>
          <a:p>
            <a:pPr marL="342900" indent="-342900">
              <a:buAutoNum type="arabicPeriod"/>
            </a:pPr>
            <a:endParaRPr lang="de-CH" dirty="0"/>
          </a:p>
          <a:p>
            <a:pPr marL="342900" indent="-342900">
              <a:buAutoNum type="arabicPeriod"/>
            </a:pPr>
            <a:endParaRPr lang="de-CH" dirty="0"/>
          </a:p>
          <a:p>
            <a:pPr marL="342900" indent="-342900">
              <a:buAutoNum type="arabicPeriod"/>
            </a:pPr>
            <a:r>
              <a:rPr lang="de-CH" dirty="0"/>
              <a:t>Für kleine Gruppen:</a:t>
            </a:r>
            <a:br>
              <a:rPr lang="de-CH" dirty="0"/>
            </a:br>
            <a:r>
              <a:rPr lang="de-CH" dirty="0"/>
              <a:t>Stellt Eure Stühle doch zusammen</a:t>
            </a:r>
          </a:p>
          <a:p>
            <a:pPr marL="342900" indent="-342900">
              <a:buAutoNum type="arabicPeriod"/>
            </a:pPr>
            <a:endParaRPr lang="de-CH" dirty="0"/>
          </a:p>
          <a:p>
            <a:pPr marL="342900" indent="-342900">
              <a:buAutoNum type="arabicPeriod"/>
            </a:pPr>
            <a:endParaRPr lang="de-CH" dirty="0"/>
          </a:p>
          <a:p>
            <a:endParaRPr lang="de-CH" dirty="0"/>
          </a:p>
        </p:txBody>
      </p:sp>
      <p:sp>
        <p:nvSpPr>
          <p:cNvPr id="5" name="Slide Number Placeholder 4">
            <a:extLst>
              <a:ext uri="{FF2B5EF4-FFF2-40B4-BE49-F238E27FC236}">
                <a16:creationId xmlns:a16="http://schemas.microsoft.com/office/drawing/2014/main" id="{246AFF0F-FA05-C1A0-EC49-218DABF5A0D7}"/>
              </a:ext>
            </a:extLst>
          </p:cNvPr>
          <p:cNvSpPr>
            <a:spLocks noGrp="1"/>
          </p:cNvSpPr>
          <p:nvPr>
            <p:ph type="sldNum" sz="quarter" idx="12"/>
          </p:nvPr>
        </p:nvSpPr>
        <p:spPr/>
        <p:txBody>
          <a:bodyPr/>
          <a:lstStyle/>
          <a:p>
            <a:fld id="{5A33CB2A-1702-4C1D-9CC4-8D472D39F19E}" type="slidenum">
              <a:rPr lang="en-US" smtClean="0"/>
              <a:t>59</a:t>
            </a:fld>
            <a:endParaRPr lang="en-US"/>
          </a:p>
        </p:txBody>
      </p:sp>
      <p:pic>
        <p:nvPicPr>
          <p:cNvPr id="9" name="Picture 8">
            <a:extLst>
              <a:ext uri="{FF2B5EF4-FFF2-40B4-BE49-F238E27FC236}">
                <a16:creationId xmlns:a16="http://schemas.microsoft.com/office/drawing/2014/main" id="{43314EE2-AFF9-BC1C-6286-FBF877DC685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88258" y="788762"/>
            <a:ext cx="1973943" cy="2556603"/>
          </a:xfrm>
          <a:prstGeom prst="rect">
            <a:avLst/>
          </a:prstGeom>
        </p:spPr>
      </p:pic>
      <p:pic>
        <p:nvPicPr>
          <p:cNvPr id="11" name="Picture 10">
            <a:extLst>
              <a:ext uri="{FF2B5EF4-FFF2-40B4-BE49-F238E27FC236}">
                <a16:creationId xmlns:a16="http://schemas.microsoft.com/office/drawing/2014/main" id="{184E0386-D057-9637-FCAD-55910E965E8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80412" y="3776547"/>
            <a:ext cx="2989636" cy="2215376"/>
          </a:xfrm>
          <a:prstGeom prst="rect">
            <a:avLst/>
          </a:prstGeom>
        </p:spPr>
      </p:pic>
    </p:spTree>
    <p:extLst>
      <p:ext uri="{BB962C8B-B14F-4D97-AF65-F5344CB8AC3E}">
        <p14:creationId xmlns:p14="http://schemas.microsoft.com/office/powerpoint/2010/main" val="41901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0C1D-BFC7-C231-C36F-A9BBF4BC2CEC}"/>
              </a:ext>
            </a:extLst>
          </p:cNvPr>
          <p:cNvSpPr>
            <a:spLocks noGrp="1"/>
          </p:cNvSpPr>
          <p:nvPr>
            <p:ph type="title"/>
          </p:nvPr>
        </p:nvSpPr>
        <p:spPr/>
        <p:txBody>
          <a:bodyPr/>
          <a:lstStyle/>
          <a:p>
            <a:r>
              <a:rPr lang="de-CH" dirty="0"/>
              <a:t>6 Fahrzeuge wurden getestet</a:t>
            </a:r>
          </a:p>
        </p:txBody>
      </p:sp>
      <p:sp>
        <p:nvSpPr>
          <p:cNvPr id="3" name="Content Placeholder 2">
            <a:extLst>
              <a:ext uri="{FF2B5EF4-FFF2-40B4-BE49-F238E27FC236}">
                <a16:creationId xmlns:a16="http://schemas.microsoft.com/office/drawing/2014/main" id="{D5C13956-EB65-BB25-BC90-9B2FF37C351A}"/>
              </a:ext>
            </a:extLst>
          </p:cNvPr>
          <p:cNvSpPr>
            <a:spLocks noGrp="1"/>
          </p:cNvSpPr>
          <p:nvPr>
            <p:ph idx="1"/>
          </p:nvPr>
        </p:nvSpPr>
        <p:spPr>
          <a:xfrm>
            <a:off x="520810" y="3025301"/>
            <a:ext cx="10880651" cy="403699"/>
          </a:xfrm>
        </p:spPr>
        <p:txBody>
          <a:bodyPr/>
          <a:lstStyle/>
          <a:p>
            <a:pPr>
              <a:tabLst>
                <a:tab pos="1433513" algn="l"/>
                <a:tab pos="3409950" algn="l"/>
                <a:tab pos="5021263" algn="l"/>
                <a:tab pos="7083425" algn="l"/>
              </a:tabLst>
            </a:pPr>
            <a:r>
              <a:rPr lang="en-US" dirty="0"/>
              <a:t>VW ID.3	BYD Seal	Volvo XC40	Nio EL6 	Tesla Model Y	Kia EV6</a:t>
            </a:r>
            <a:endParaRPr lang="de-CH" dirty="0"/>
          </a:p>
        </p:txBody>
      </p:sp>
      <p:sp>
        <p:nvSpPr>
          <p:cNvPr id="4" name="Slide Number Placeholder 3">
            <a:extLst>
              <a:ext uri="{FF2B5EF4-FFF2-40B4-BE49-F238E27FC236}">
                <a16:creationId xmlns:a16="http://schemas.microsoft.com/office/drawing/2014/main" id="{649CB175-3956-DBB7-233D-C97CD658546E}"/>
              </a:ext>
            </a:extLst>
          </p:cNvPr>
          <p:cNvSpPr>
            <a:spLocks noGrp="1"/>
          </p:cNvSpPr>
          <p:nvPr>
            <p:ph type="sldNum" sz="quarter" idx="12"/>
          </p:nvPr>
        </p:nvSpPr>
        <p:spPr/>
        <p:txBody>
          <a:bodyPr/>
          <a:lstStyle/>
          <a:p>
            <a:fld id="{5A33CB2A-1702-4C1D-9CC4-8D472D39F19E}" type="slidenum">
              <a:rPr lang="en-US" smtClean="0"/>
              <a:t>6</a:t>
            </a:fld>
            <a:endParaRPr lang="en-US"/>
          </a:p>
        </p:txBody>
      </p:sp>
      <p:pic>
        <p:nvPicPr>
          <p:cNvPr id="5" name="Picture 4" descr="Auf einem stillgelegten Rollfeld, das der ADAC als Teststrecke nutzt, hatten wir genug Platz, um die sechs Testwagen unter kontrollierten Bedingungen leer zu fahren. , ">
            <a:extLst>
              <a:ext uri="{FF2B5EF4-FFF2-40B4-BE49-F238E27FC236}">
                <a16:creationId xmlns:a16="http://schemas.microsoft.com/office/drawing/2014/main" id="{44C90743-6404-D489-7E42-B53E8741D1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520809" y="1035973"/>
            <a:ext cx="11083757" cy="1989329"/>
          </a:xfrm>
          <a:prstGeom prst="rect">
            <a:avLst/>
          </a:prstGeom>
          <a:noFill/>
          <a:ln>
            <a:noFill/>
          </a:ln>
          <a:extLst>
            <a:ext uri="{53640926-AAD7-44D8-BBD7-CCE9431645EC}">
              <a14:shadowObscured xmlns:a14="http://schemas.microsoft.com/office/drawing/2010/main"/>
            </a:ext>
          </a:extLst>
        </p:spPr>
      </p:pic>
      <p:pic>
        <p:nvPicPr>
          <p:cNvPr id="6" name="Picture 5" descr="Das Testzentrum des ADAC ist im Schaubild unverkennbar als ehemaliger Flugplatz zu erkennen. , ADAC">
            <a:extLst>
              <a:ext uri="{FF2B5EF4-FFF2-40B4-BE49-F238E27FC236}">
                <a16:creationId xmlns:a16="http://schemas.microsoft.com/office/drawing/2014/main" id="{B263AD27-4318-4880-2759-67372E2FDA8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6108" y="3575976"/>
            <a:ext cx="5328457" cy="2996593"/>
          </a:xfrm>
          <a:prstGeom prst="rect">
            <a:avLst/>
          </a:prstGeom>
          <a:noFill/>
          <a:ln>
            <a:noFill/>
          </a:ln>
        </p:spPr>
      </p:pic>
      <p:sp>
        <p:nvSpPr>
          <p:cNvPr id="7" name="Content Placeholder 2">
            <a:extLst>
              <a:ext uri="{FF2B5EF4-FFF2-40B4-BE49-F238E27FC236}">
                <a16:creationId xmlns:a16="http://schemas.microsoft.com/office/drawing/2014/main" id="{3AF1B2EB-86B8-1C0A-7928-FAE41795BC2F}"/>
              </a:ext>
            </a:extLst>
          </p:cNvPr>
          <p:cNvSpPr txBox="1">
            <a:spLocks/>
          </p:cNvSpPr>
          <p:nvPr/>
        </p:nvSpPr>
        <p:spPr>
          <a:xfrm>
            <a:off x="487497" y="4032571"/>
            <a:ext cx="5575190" cy="252036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Auf einem ehemaligen Flughafengelände mit 2.3 km Rollbahn. An jedem Ende wurde auf 30 km/h abgebremst, gekehrt und wieder auf 100+ km/h beschleunigt. Das belastet mehr, ist aber für das Testergebnis nicht relevant.</a:t>
            </a:r>
          </a:p>
          <a:p>
            <a:r>
              <a:rPr lang="de-CH" dirty="0"/>
              <a:t>…bis der Wagen keine Geschwindigkeit von 50 km/h mehr erreicht.</a:t>
            </a:r>
          </a:p>
        </p:txBody>
      </p:sp>
    </p:spTree>
    <p:extLst>
      <p:ext uri="{BB962C8B-B14F-4D97-AF65-F5344CB8AC3E}">
        <p14:creationId xmlns:p14="http://schemas.microsoft.com/office/powerpoint/2010/main" val="10628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54D5-0BA4-63C8-2D99-ACC4BC175247}"/>
              </a:ext>
            </a:extLst>
          </p:cNvPr>
          <p:cNvSpPr>
            <a:spLocks noGrp="1"/>
          </p:cNvSpPr>
          <p:nvPr>
            <p:ph type="title"/>
          </p:nvPr>
        </p:nvSpPr>
        <p:spPr/>
        <p:txBody>
          <a:bodyPr/>
          <a:lstStyle/>
          <a:p>
            <a:r>
              <a:rPr lang="de-CH" dirty="0"/>
              <a:t>Welche Signale wurden dokumentiert?</a:t>
            </a:r>
          </a:p>
        </p:txBody>
      </p:sp>
      <p:sp>
        <p:nvSpPr>
          <p:cNvPr id="3" name="Content Placeholder 2">
            <a:extLst>
              <a:ext uri="{FF2B5EF4-FFF2-40B4-BE49-F238E27FC236}">
                <a16:creationId xmlns:a16="http://schemas.microsoft.com/office/drawing/2014/main" id="{B83B6F96-64E0-2993-DD6A-204A468036B7}"/>
              </a:ext>
            </a:extLst>
          </p:cNvPr>
          <p:cNvSpPr>
            <a:spLocks noGrp="1"/>
          </p:cNvSpPr>
          <p:nvPr>
            <p:ph idx="1"/>
          </p:nvPr>
        </p:nvSpPr>
        <p:spPr>
          <a:xfrm>
            <a:off x="573436" y="2864544"/>
            <a:ext cx="10940051" cy="2411347"/>
          </a:xfrm>
        </p:spPr>
        <p:txBody>
          <a:bodyPr/>
          <a:lstStyle/>
          <a:p>
            <a:r>
              <a:rPr lang="de-CH" dirty="0"/>
              <a:t>Es wurden zwei wesentliche Kategorien dokumentiert:</a:t>
            </a:r>
          </a:p>
          <a:p>
            <a:pPr marL="285750" indent="-285750">
              <a:buFontTx/>
              <a:buChar char="-"/>
            </a:pPr>
            <a:r>
              <a:rPr lang="de-CH" dirty="0"/>
              <a:t>Der spürbare Betriebszustand des Fahrzeugs durch Farbe</a:t>
            </a:r>
          </a:p>
          <a:p>
            <a:pPr marL="285750" indent="-285750">
              <a:buFontTx/>
              <a:buChar char="-"/>
            </a:pPr>
            <a:r>
              <a:rPr lang="de-CH" dirty="0"/>
              <a:t>Die Meldungen und deren Inhalt durch Symbole</a:t>
            </a:r>
            <a:br>
              <a:rPr lang="de-CH" dirty="0"/>
            </a:br>
            <a:r>
              <a:rPr lang="de-CH" dirty="0"/>
              <a:t>Achtung: Nicht alle Meldungen kamen bei jedem Fahrzeugtyp!</a:t>
            </a:r>
            <a:br>
              <a:rPr lang="de-CH" dirty="0"/>
            </a:br>
            <a:r>
              <a:rPr lang="de-CH" dirty="0"/>
              <a:t>Es wurde auch zwischen Meldungen am Display und Symbolen auf dem Armaturenbrett unterschieden.</a:t>
            </a:r>
          </a:p>
          <a:p>
            <a:r>
              <a:rPr lang="de-CH" dirty="0"/>
              <a:t>…und natürlich, wann die Meldung kam bzw. wann sich der Betriebszustand des Fahrzeugs änderte.</a:t>
            </a:r>
          </a:p>
          <a:p>
            <a:r>
              <a:rPr lang="de-CH" dirty="0"/>
              <a:t>Zusätzlich sind mehr oder weniger oft die Restreichweitenangaben in den Zellen abgedruckt.</a:t>
            </a:r>
          </a:p>
          <a:p>
            <a:endParaRPr lang="de-CH" dirty="0"/>
          </a:p>
          <a:p>
            <a:pPr marL="285750" indent="-285750">
              <a:buFontTx/>
              <a:buChar char="-"/>
            </a:pPr>
            <a:endParaRPr lang="de-CH" dirty="0"/>
          </a:p>
        </p:txBody>
      </p:sp>
      <p:sp>
        <p:nvSpPr>
          <p:cNvPr id="4" name="Slide Number Placeholder 3">
            <a:extLst>
              <a:ext uri="{FF2B5EF4-FFF2-40B4-BE49-F238E27FC236}">
                <a16:creationId xmlns:a16="http://schemas.microsoft.com/office/drawing/2014/main" id="{F1706819-B35D-A039-9CB9-A00FB9AEBB53}"/>
              </a:ext>
            </a:extLst>
          </p:cNvPr>
          <p:cNvSpPr>
            <a:spLocks noGrp="1"/>
          </p:cNvSpPr>
          <p:nvPr>
            <p:ph type="sldNum" sz="quarter" idx="12"/>
          </p:nvPr>
        </p:nvSpPr>
        <p:spPr/>
        <p:txBody>
          <a:bodyPr/>
          <a:lstStyle/>
          <a:p>
            <a:fld id="{5A33CB2A-1702-4C1D-9CC4-8D472D39F19E}" type="slidenum">
              <a:rPr lang="en-US" smtClean="0"/>
              <a:t>7</a:t>
            </a:fld>
            <a:endParaRPr lang="en-US"/>
          </a:p>
        </p:txBody>
      </p:sp>
      <p:pic>
        <p:nvPicPr>
          <p:cNvPr id="8" name="Picture 7">
            <a:extLst>
              <a:ext uri="{FF2B5EF4-FFF2-40B4-BE49-F238E27FC236}">
                <a16:creationId xmlns:a16="http://schemas.microsoft.com/office/drawing/2014/main" id="{2DF55ED9-4A50-0CF1-A2F8-A7CB09A0174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0810" y="1097281"/>
            <a:ext cx="11153024" cy="1152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60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0EC6-04A3-D30D-ECA6-6FCE42A936BD}"/>
              </a:ext>
            </a:extLst>
          </p:cNvPr>
          <p:cNvSpPr>
            <a:spLocks noGrp="1"/>
          </p:cNvSpPr>
          <p:nvPr>
            <p:ph type="title"/>
          </p:nvPr>
        </p:nvSpPr>
        <p:spPr/>
        <p:txBody>
          <a:bodyPr/>
          <a:lstStyle/>
          <a:p>
            <a:r>
              <a:rPr lang="de-CH" dirty="0"/>
              <a:t>So fing es an</a:t>
            </a:r>
          </a:p>
        </p:txBody>
      </p:sp>
      <p:pic>
        <p:nvPicPr>
          <p:cNvPr id="6" name="Content Placeholder 5">
            <a:extLst>
              <a:ext uri="{FF2B5EF4-FFF2-40B4-BE49-F238E27FC236}">
                <a16:creationId xmlns:a16="http://schemas.microsoft.com/office/drawing/2014/main" id="{E56E0F5C-E88C-D7B0-6D2F-5C602689F78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1211" y="1006497"/>
            <a:ext cx="11429577" cy="42365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228B6F0-08F8-348A-EBA3-34926F792C6E}"/>
              </a:ext>
            </a:extLst>
          </p:cNvPr>
          <p:cNvSpPr>
            <a:spLocks noGrp="1"/>
          </p:cNvSpPr>
          <p:nvPr>
            <p:ph type="sldNum" sz="quarter" idx="12"/>
          </p:nvPr>
        </p:nvSpPr>
        <p:spPr/>
        <p:txBody>
          <a:bodyPr/>
          <a:lstStyle/>
          <a:p>
            <a:fld id="{5A33CB2A-1702-4C1D-9CC4-8D472D39F19E}" type="slidenum">
              <a:rPr lang="en-US" smtClean="0"/>
              <a:t>8</a:t>
            </a:fld>
            <a:endParaRPr lang="en-US"/>
          </a:p>
        </p:txBody>
      </p:sp>
      <p:sp>
        <p:nvSpPr>
          <p:cNvPr id="7" name="Content Placeholder 2">
            <a:extLst>
              <a:ext uri="{FF2B5EF4-FFF2-40B4-BE49-F238E27FC236}">
                <a16:creationId xmlns:a16="http://schemas.microsoft.com/office/drawing/2014/main" id="{2B6A55EA-CF43-7FA5-0C25-C503D63A554C}"/>
              </a:ext>
            </a:extLst>
          </p:cNvPr>
          <p:cNvSpPr txBox="1">
            <a:spLocks/>
          </p:cNvSpPr>
          <p:nvPr/>
        </p:nvSpPr>
        <p:spPr>
          <a:xfrm>
            <a:off x="381210" y="5558763"/>
            <a:ext cx="11429577" cy="99417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Wie man sieht, kommen die ersten Signale recht unterschiedlich. Auch die Restreichweitenberechnung ist nicht immer ganz passend. Aber immerhin bekommt man einen Anhaltspunkt. Beim Benziner kriegt man ja gar nichts in die Richtung.</a:t>
            </a:r>
          </a:p>
        </p:txBody>
      </p:sp>
    </p:spTree>
    <p:extLst>
      <p:ext uri="{BB962C8B-B14F-4D97-AF65-F5344CB8AC3E}">
        <p14:creationId xmlns:p14="http://schemas.microsoft.com/office/powerpoint/2010/main" val="224219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B69C-3BB8-686B-7C96-0582AB27A191}"/>
              </a:ext>
            </a:extLst>
          </p:cNvPr>
          <p:cNvSpPr>
            <a:spLocks noGrp="1"/>
          </p:cNvSpPr>
          <p:nvPr>
            <p:ph type="title"/>
          </p:nvPr>
        </p:nvSpPr>
        <p:spPr/>
        <p:txBody>
          <a:bodyPr/>
          <a:lstStyle/>
          <a:p>
            <a:r>
              <a:rPr lang="de-CH" dirty="0"/>
              <a:t>Jetzt wird’s interessant</a:t>
            </a:r>
          </a:p>
        </p:txBody>
      </p:sp>
      <p:pic>
        <p:nvPicPr>
          <p:cNvPr id="6" name="Content Placeholder 5">
            <a:extLst>
              <a:ext uri="{FF2B5EF4-FFF2-40B4-BE49-F238E27FC236}">
                <a16:creationId xmlns:a16="http://schemas.microsoft.com/office/drawing/2014/main" id="{8D5ADB57-6B45-F58F-5B5B-2C3271CA6A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3947" y="1052546"/>
            <a:ext cx="11284106" cy="39010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A6BADEE8-869A-63C7-DEA7-6CCA7E144D06}"/>
              </a:ext>
            </a:extLst>
          </p:cNvPr>
          <p:cNvSpPr>
            <a:spLocks noGrp="1"/>
          </p:cNvSpPr>
          <p:nvPr>
            <p:ph type="sldNum" sz="quarter" idx="12"/>
          </p:nvPr>
        </p:nvSpPr>
        <p:spPr/>
        <p:txBody>
          <a:bodyPr/>
          <a:lstStyle/>
          <a:p>
            <a:fld id="{5A33CB2A-1702-4C1D-9CC4-8D472D39F19E}" type="slidenum">
              <a:rPr lang="en-US" smtClean="0"/>
              <a:t>9</a:t>
            </a:fld>
            <a:endParaRPr lang="en-US"/>
          </a:p>
        </p:txBody>
      </p:sp>
      <p:sp>
        <p:nvSpPr>
          <p:cNvPr id="7" name="Content Placeholder 2">
            <a:extLst>
              <a:ext uri="{FF2B5EF4-FFF2-40B4-BE49-F238E27FC236}">
                <a16:creationId xmlns:a16="http://schemas.microsoft.com/office/drawing/2014/main" id="{A7AE0758-FC87-A5AF-48A6-3FDF3A5992C3}"/>
              </a:ext>
            </a:extLst>
          </p:cNvPr>
          <p:cNvSpPr txBox="1">
            <a:spLocks/>
          </p:cNvSpPr>
          <p:nvPr/>
        </p:nvSpPr>
        <p:spPr>
          <a:xfrm>
            <a:off x="381210" y="5400881"/>
            <a:ext cx="11429577" cy="11520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Das was überrascht: Selbst wenn der Akku Null anzeigt, hat man noch zwischen 12 und 29 km Reichweite vor sich – je nach Modell. Und selbst die «spürbare Leistungsreduktion» bedeutet nicht Schritttempo, sondern dass man 3s länger braucht, um auf 100 km/h zu beschleunigen.</a:t>
            </a:r>
          </a:p>
        </p:txBody>
      </p:sp>
      <p:sp>
        <p:nvSpPr>
          <p:cNvPr id="3" name="Rectangle 2">
            <a:extLst>
              <a:ext uri="{FF2B5EF4-FFF2-40B4-BE49-F238E27FC236}">
                <a16:creationId xmlns:a16="http://schemas.microsoft.com/office/drawing/2014/main" id="{FFF3F725-AF19-D130-65D2-7B44106DEAF1}"/>
              </a:ext>
            </a:extLst>
          </p:cNvPr>
          <p:cNvSpPr/>
          <p:nvPr/>
        </p:nvSpPr>
        <p:spPr>
          <a:xfrm>
            <a:off x="5946889" y="1703810"/>
            <a:ext cx="5791164" cy="324973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Gleich geht’s weiter</a:t>
            </a:r>
          </a:p>
        </p:txBody>
      </p:sp>
    </p:spTree>
    <p:extLst>
      <p:ext uri="{BB962C8B-B14F-4D97-AF65-F5344CB8AC3E}">
        <p14:creationId xmlns:p14="http://schemas.microsoft.com/office/powerpoint/2010/main" val="6060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theme/theme1.xml><?xml version="1.0" encoding="utf-8"?>
<a:theme xmlns:a="http://schemas.openxmlformats.org/drawingml/2006/main" name="Swell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d258917-277f-42cd-a3cd-14c4e9ee58bc}" enabled="1" method="Standard" siteId="{38ae3bcd-9579-4fd4-adda-b42e1495d55a}" contentBits="0" removed="0"/>
</clbl:labelList>
</file>

<file path=docProps/app.xml><?xml version="1.0" encoding="utf-8"?>
<Properties xmlns="http://schemas.openxmlformats.org/officeDocument/2006/extended-properties" xmlns:vt="http://schemas.openxmlformats.org/officeDocument/2006/docPropsVTypes">
  <Template/>
  <TotalTime>0</TotalTime>
  <Words>4832</Words>
  <Application>Microsoft Office PowerPoint</Application>
  <PresentationFormat>Widescreen</PresentationFormat>
  <Paragraphs>500</Paragraphs>
  <Slides>59</Slides>
  <Notes>5</Notes>
  <HiddenSlides>1</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Aptos</vt:lpstr>
      <vt:lpstr>Arial</vt:lpstr>
      <vt:lpstr>Curlz MT</vt:lpstr>
      <vt:lpstr>Fave Script Bold Pro</vt:lpstr>
      <vt:lpstr>Neue Haas Grotesk Text Pro</vt:lpstr>
      <vt:lpstr>Times New Roman</vt:lpstr>
      <vt:lpstr>Wingdings</vt:lpstr>
      <vt:lpstr>SwellVTI</vt:lpstr>
      <vt:lpstr>TODO</vt:lpstr>
      <vt:lpstr>Willkommen zur </vt:lpstr>
      <vt:lpstr>Rückblick &amp; Ausblick</vt:lpstr>
      <vt:lpstr>PowerPoint Presentation</vt:lpstr>
      <vt:lpstr>Erfahrung und Neuland</vt:lpstr>
      <vt:lpstr>6 Fahrzeuge wurden getestet</vt:lpstr>
      <vt:lpstr>Welche Signale wurden dokumentiert?</vt:lpstr>
      <vt:lpstr>So fing es an</vt:lpstr>
      <vt:lpstr>Jetzt wird’s interessant</vt:lpstr>
      <vt:lpstr>Fazit</vt:lpstr>
      <vt:lpstr>Wieder eine Angst genommen</vt:lpstr>
      <vt:lpstr>PowerPoint Presentation</vt:lpstr>
      <vt:lpstr>Quiz – welches Tier steht wo in der Rangliste?</vt:lpstr>
      <vt:lpstr>Mücken? Warum?</vt:lpstr>
      <vt:lpstr>Verbreitung der Tigermücke</vt:lpstr>
      <vt:lpstr>Was ist zu tun?</vt:lpstr>
      <vt:lpstr>Welcher Mückenschutz taugt etwas?</vt:lpstr>
      <vt:lpstr>PowerPoint Presentation</vt:lpstr>
      <vt:lpstr>Nur etwas für Alte? Nein!</vt:lpstr>
      <vt:lpstr>Ein (nachgesprochener) Anruf</vt:lpstr>
      <vt:lpstr>Tipps</vt:lpstr>
      <vt:lpstr>Konkret…</vt:lpstr>
      <vt:lpstr>Bereitet Euch darauf vor, dass …</vt:lpstr>
      <vt:lpstr>Pause</vt:lpstr>
      <vt:lpstr>PowerPoint Presentation</vt:lpstr>
      <vt:lpstr>Fehler, die man machen kann</vt:lpstr>
      <vt:lpstr>7 Tipps vom Profi – Teil 1</vt:lpstr>
      <vt:lpstr>7 Tipps vom Profi – Teil 2</vt:lpstr>
      <vt:lpstr>Fazit</vt:lpstr>
      <vt:lpstr>Was können wir unseren Kindern/Enkeln beibringen?</vt:lpstr>
      <vt:lpstr>PowerPoint Presentation</vt:lpstr>
      <vt:lpstr>Es ist ja SOOOO kompliziert</vt:lpstr>
      <vt:lpstr>Konkretes Beispiel</vt:lpstr>
      <vt:lpstr>Und was ist jetzt genau drin?</vt:lpstr>
      <vt:lpstr>Analyse</vt:lpstr>
      <vt:lpstr>Analyse</vt:lpstr>
      <vt:lpstr>Zusammenfassung</vt:lpstr>
      <vt:lpstr>PowerPoint Presentation</vt:lpstr>
      <vt:lpstr>Ausgangssituation</vt:lpstr>
      <vt:lpstr>Ein ereignisloser Flug – scheint es</vt:lpstr>
      <vt:lpstr>Ungleichgewicht und Lösung</vt:lpstr>
      <vt:lpstr>Entscheidung</vt:lpstr>
      <vt:lpstr>Mayday</vt:lpstr>
      <vt:lpstr>Landebahn in Sicht</vt:lpstr>
      <vt:lpstr>Landung</vt:lpstr>
      <vt:lpstr>Was ist denn jetzt wirklich passiert?</vt:lpstr>
      <vt:lpstr>PowerPoint Presentation</vt:lpstr>
      <vt:lpstr>Falttechnik</vt:lpstr>
      <vt:lpstr>William Phelps Eno – kennt jeder!</vt:lpstr>
      <vt:lpstr>Warum haben Zebras Streifen?</vt:lpstr>
      <vt:lpstr>Angst eine Fremdsprache zu sprechen? Trink erst mal was!</vt:lpstr>
      <vt:lpstr>Zahngesundheit</vt:lpstr>
      <vt:lpstr>Neue Karriere-Option für Hunde</vt:lpstr>
      <vt:lpstr>Quellen</vt:lpstr>
      <vt:lpstr>Quellen</vt:lpstr>
      <vt:lpstr>Vorschau November</vt:lpstr>
      <vt:lpstr>Bitte gebt uns Feedback</vt:lpstr>
      <vt:lpstr>Wenn Du uns mehr sagen willst</vt:lpstr>
      <vt:lpstr>Letzte Folie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Künstliche Intelligenz</dc:title>
  <dc:creator>Michael Denzlein</dc:creator>
  <cp:lastModifiedBy>Michael Denzlein</cp:lastModifiedBy>
  <cp:revision>153</cp:revision>
  <dcterms:created xsi:type="dcterms:W3CDTF">2024-05-20T08:56:39Z</dcterms:created>
  <dcterms:modified xsi:type="dcterms:W3CDTF">2025-09-27T12:49:51Z</dcterms:modified>
</cp:coreProperties>
</file>